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3" r:id="rId9"/>
    <p:sldId id="260" r:id="rId10"/>
    <p:sldId id="262" r:id="rId1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7687" autoAdjust="0"/>
  </p:normalViewPr>
  <p:slideViewPr>
    <p:cSldViewPr>
      <p:cViewPr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6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53179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r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PH Wien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8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FBD2B251-7AC8-49E1-8372-89B436039882}" type="datetime1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08.09.2024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3179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r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Geschäftsstelle | Autor/in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398838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5C83A33B-FB15-4AD6-A627-13EC8F26C820}" type="slidenum">
              <a:rPr lang="de-AT" sz="100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177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53179" y="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/>
              <a:t>PH Wien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398838" y="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000"/>
            </a:lvl1pPr>
          </a:lstStyle>
          <a:p>
            <a:fld id="{7D77CE9F-1B43-488D-88A3-CD997813B988}" type="datetime1">
              <a:rPr lang="de-AT" smtClean="0"/>
              <a:t>08.09.2024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53179" y="943009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000"/>
            </a:lvl1pPr>
          </a:lstStyle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398838" y="943009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000"/>
            </a:lvl1pPr>
          </a:lstStyle>
          <a:p>
            <a:fld id="{0B89877C-8440-429A-8EDE-F5647084896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4173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5037AD-950A-4322-98FA-65730C6B6172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69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E569D42-DCB8-45BE-9ECA-3AE1079949D7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53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E32C18-6169-42B6-8582-07E5D1CDAB52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89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49C10D-14EE-4607-8F88-B48696FC84C5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989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/>
              <a:t>PH Wien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3E0F3B-A709-442D-9F5D-D9D2EE8DE998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Geschäftsstelle | Autor/in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953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PH Wien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719D69-3CEA-4E1A-8143-6106D2DA3C53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Geschäftsstelle | Autor/in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89877C-8440-429A-8EDE-F5647084896D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7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67321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algn="l">
              <a:defRPr/>
            </a:lvl1pPr>
          </a:lstStyle>
          <a:p>
            <a:fld id="{2662F1B3-34FA-456F-9E0F-897EA0C2844C}" type="datetime1">
              <a:rPr lang="de-AT" smtClean="0"/>
              <a:t>08.09.2024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A1B900B4-9D8A-4A54-AF3A-68BD7229F92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8" y="210840"/>
            <a:ext cx="7956985" cy="11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50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83151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319" y="1600200"/>
            <a:ext cx="8627915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60-E9FD-4B0B-8579-D57A610B4B8A}" type="datetime1">
              <a:rPr lang="de-AT" smtClean="0"/>
              <a:t>08.09.2024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87" y="274638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5320-9A94-441E-8F64-563ABEDAE3A6}" type="datetime1">
              <a:rPr lang="de-AT" smtClean="0"/>
              <a:t>08.09.2024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8" y="210840"/>
            <a:ext cx="7956985" cy="11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2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1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3114" y="1600200"/>
            <a:ext cx="421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FEA8-E969-431D-A120-BA2722D0E5AC}" type="datetime1">
              <a:rPr lang="de-AT" smtClean="0"/>
              <a:t>08.09.2024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87" y="274638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773-AEA4-46C1-A6A2-539BB656B629}" type="datetime1">
              <a:rPr lang="de-AT" smtClean="0"/>
              <a:t>08.09.2024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87" y="274638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6C9-F8C0-4F9B-8E3A-6EA2053AFD23}" type="datetime1">
              <a:rPr lang="de-AT" smtClean="0"/>
              <a:t>08.09.2024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87" y="274638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0" y="2768"/>
            <a:ext cx="250713" cy="6855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Rechteck 3"/>
          <p:cNvSpPr>
            <a:spLocks noChangeArrowheads="1"/>
          </p:cNvSpPr>
          <p:nvPr userDrawn="1"/>
        </p:nvSpPr>
        <p:spPr bwMode="auto">
          <a:xfrm rot="16200000" flipH="1">
            <a:off x="4742998" y="-2809643"/>
            <a:ext cx="32400" cy="8604000"/>
          </a:xfrm>
          <a:prstGeom prst="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3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6279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1600201"/>
            <a:ext cx="250713" cy="50691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A4647A-A2B3-4730-9683-0622DE5F28CA}" type="datetime1">
              <a:rPr lang="de-AT" smtClean="0"/>
              <a:t>08.09.2024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767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5114" y="635635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B900B4-9D8A-4A54-AF3A-68BD7229F92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298283" y="2768"/>
            <a:ext cx="71604" cy="685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61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6" r:id="rId5"/>
    <p:sldLayoutId id="2147483727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781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5113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phwien.ac.at/zentrum-internationalisierung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hyperlink" Target="https://phwien.ac.at/zentrum-internationalisierung/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://staffmobility.eu/staff-week-sea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mailto:birgit.hoefler@phwien.ac.at" TargetMode="Externa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5.svg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772400" cy="3555231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/>
            </a:r>
            <a:br>
              <a:rPr lang="de-AT" sz="2800" dirty="0"/>
            </a:br>
            <a:r>
              <a:rPr lang="de-AT" sz="2800" b="1" dirty="0"/>
              <a:t>Erasmus+ Mobilitätsprojekte-Personalmobilität - </a:t>
            </a:r>
            <a:br>
              <a:rPr lang="de-AT" sz="2800" b="1" dirty="0"/>
            </a:br>
            <a:r>
              <a:rPr lang="de-AT" sz="2800" b="1" dirty="0" err="1"/>
              <a:t>Staff</a:t>
            </a:r>
            <a:r>
              <a:rPr lang="de-AT" sz="2800" b="1" dirty="0"/>
              <a:t> Mobility </a:t>
            </a:r>
            <a:r>
              <a:rPr lang="de-AT" sz="2800" b="1" dirty="0" err="1"/>
              <a:t>for</a:t>
            </a:r>
            <a:r>
              <a:rPr lang="de-AT" sz="2800" b="1" dirty="0"/>
              <a:t> Teaching/Training </a:t>
            </a:r>
            <a:r>
              <a:rPr lang="de-AT" sz="2800" b="1" dirty="0" smtClean="0"/>
              <a:t>2024/25</a:t>
            </a:r>
            <a:r>
              <a:rPr lang="de-AT" sz="2800" b="1" dirty="0"/>
              <a:t/>
            </a:r>
            <a:br>
              <a:rPr lang="de-AT" sz="2800" b="1" dirty="0"/>
            </a:br>
            <a:r>
              <a:rPr lang="de-AT" sz="2800" b="1" dirty="0" smtClean="0"/>
              <a:t>KA131</a:t>
            </a:r>
            <a:r>
              <a:rPr lang="de-AT" sz="2800" b="1" dirty="0"/>
              <a:t/>
            </a:r>
            <a:br>
              <a:rPr lang="de-AT" sz="2800" b="1" dirty="0"/>
            </a:br>
            <a:r>
              <a:rPr lang="de-AT" sz="2800" b="1" dirty="0" smtClean="0"/>
              <a:t>KA171</a:t>
            </a:r>
            <a:r>
              <a:rPr lang="de-AT" sz="2800" b="1" dirty="0"/>
              <a:t/>
            </a:r>
            <a:br>
              <a:rPr lang="de-AT" sz="2800" b="1" dirty="0"/>
            </a:br>
            <a:r>
              <a:rPr lang="de-AT" sz="2800" b="1" dirty="0"/>
              <a:t/>
            </a:r>
            <a:br>
              <a:rPr lang="de-AT" sz="2800" b="1" dirty="0"/>
            </a:br>
            <a:r>
              <a:rPr lang="de-AT" sz="4000" b="1" dirty="0"/>
              <a:t>Herzlich willkommen!</a:t>
            </a:r>
            <a:br>
              <a:rPr lang="de-AT" sz="4000" b="1" dirty="0"/>
            </a:br>
            <a:endParaRPr lang="de-AT" sz="4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F31675-AC6B-4B9B-A205-EB2EBEFC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850" y="6355422"/>
            <a:ext cx="7673264" cy="365125"/>
          </a:xfrm>
        </p:spPr>
        <p:txBody>
          <a:bodyPr/>
          <a:lstStyle/>
          <a:p>
            <a:r>
              <a:rPr lang="de-AT" dirty="0" smtClean="0"/>
              <a:t>Z:INT_ Bauer/</a:t>
            </a:r>
            <a:r>
              <a:rPr lang="de-AT" dirty="0" err="1" smtClean="0"/>
              <a:t>Höfler_September</a:t>
            </a:r>
            <a:r>
              <a:rPr lang="de-AT" dirty="0" smtClean="0"/>
              <a:t> 2024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F30B3-ED1C-418F-A1B5-03104984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pPr/>
              <a:t>1</a:t>
            </a:fld>
            <a:endParaRPr lang="de-AT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0"/>
    </mc:Choice>
    <mc:Fallback>
      <p:transition spd="slow" advTm="1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329" y="1664015"/>
            <a:ext cx="8064896" cy="4938712"/>
          </a:xfrm>
        </p:spPr>
        <p:txBody>
          <a:bodyPr>
            <a:noAutofit/>
          </a:bodyPr>
          <a:lstStyle/>
          <a:p>
            <a:r>
              <a:rPr lang="de-AT" sz="1800" b="1" dirty="0" err="1"/>
              <a:t>Staff</a:t>
            </a:r>
            <a:r>
              <a:rPr lang="de-AT" sz="1800" b="1" dirty="0"/>
              <a:t> Mobility </a:t>
            </a:r>
            <a:r>
              <a:rPr lang="de-AT" sz="1800" b="1" dirty="0" err="1"/>
              <a:t>for</a:t>
            </a:r>
            <a:r>
              <a:rPr lang="de-AT" sz="1800" b="1" dirty="0"/>
              <a:t> Teaching – Lehraufenthalt</a:t>
            </a:r>
          </a:p>
          <a:p>
            <a:pPr marL="0" indent="0">
              <a:buNone/>
            </a:pPr>
            <a:r>
              <a:rPr lang="de-AT" sz="1800" dirty="0"/>
              <a:t>Dauer: </a:t>
            </a:r>
            <a:r>
              <a:rPr lang="de-AT" sz="1800" dirty="0" smtClean="0"/>
              <a:t>mindestens </a:t>
            </a:r>
            <a:r>
              <a:rPr lang="de-AT" sz="1800" dirty="0"/>
              <a:t>2 aufeinanderfolgende Tage, maximal 7 Tage (inklusive 2 Reisetage) bei </a:t>
            </a:r>
            <a:r>
              <a:rPr lang="de-AT" sz="1800" dirty="0" smtClean="0"/>
              <a:t>KA131</a:t>
            </a:r>
            <a:r>
              <a:rPr lang="de-AT" sz="1800" dirty="0"/>
              <a:t>,</a:t>
            </a:r>
            <a:endParaRPr lang="de-AT" sz="1800" dirty="0" smtClean="0"/>
          </a:p>
          <a:p>
            <a:pPr marL="0" indent="0">
              <a:buNone/>
            </a:pPr>
            <a:r>
              <a:rPr lang="de-AT" sz="1800" dirty="0" smtClean="0"/>
              <a:t>mindestens </a:t>
            </a:r>
            <a:r>
              <a:rPr lang="de-AT" sz="1800" dirty="0"/>
              <a:t>5 Tage bei </a:t>
            </a:r>
            <a:r>
              <a:rPr lang="de-AT" sz="1800" dirty="0" smtClean="0"/>
              <a:t>KA171,</a:t>
            </a:r>
            <a:endParaRPr lang="de-AT" sz="1800" dirty="0"/>
          </a:p>
          <a:p>
            <a:pPr marL="0" indent="0">
              <a:buNone/>
            </a:pPr>
            <a:r>
              <a:rPr lang="de-AT" sz="1800" dirty="0"/>
              <a:t>Unterrichtsleistung: mindestens 8 </a:t>
            </a:r>
            <a:r>
              <a:rPr lang="de-AT" sz="1800" dirty="0" smtClean="0"/>
              <a:t>Stunden</a:t>
            </a:r>
            <a:br>
              <a:rPr lang="de-AT" sz="1800" dirty="0" smtClean="0"/>
            </a:br>
            <a:endParaRPr lang="de-AT" sz="1800" dirty="0"/>
          </a:p>
          <a:p>
            <a:pPr marL="0" indent="0">
              <a:buNone/>
            </a:pPr>
            <a:r>
              <a:rPr lang="de-AT" sz="1800" dirty="0"/>
              <a:t>Länder </a:t>
            </a:r>
            <a:r>
              <a:rPr lang="de-AT" sz="1800" dirty="0" smtClean="0"/>
              <a:t>KA131:</a:t>
            </a:r>
            <a:endParaRPr lang="de-AT" sz="1800" dirty="0"/>
          </a:p>
          <a:p>
            <a:pPr marL="0" indent="0">
              <a:buNone/>
            </a:pPr>
            <a:r>
              <a:rPr lang="de-AT" sz="1800" dirty="0"/>
              <a:t>E+ Programmländer: 27 EU-Mitgliedstaaten, einschließlich Island, Norwegen und die Türkei – siehe Link</a:t>
            </a:r>
            <a:r>
              <a:rPr lang="de-AT" sz="1800" dirty="0" smtClean="0"/>
              <a:t>:</a:t>
            </a:r>
          </a:p>
          <a:p>
            <a:pPr marL="0" indent="0">
              <a:buNone/>
            </a:pPr>
            <a:r>
              <a:rPr lang="de-AT" sz="1800" dirty="0">
                <a:hlinkClick r:id="rId5"/>
              </a:rPr>
              <a:t>https://phwien.ac.at/zentrum-internationalisierung</a:t>
            </a:r>
            <a:r>
              <a:rPr lang="de-AT" sz="1800" dirty="0" smtClean="0">
                <a:hlinkClick r:id="rId5"/>
              </a:rPr>
              <a:t>/</a:t>
            </a:r>
            <a:endParaRPr lang="de-AT" sz="1800" dirty="0" smtClean="0"/>
          </a:p>
          <a:p>
            <a:pPr marL="0" indent="0">
              <a:buNone/>
            </a:pPr>
            <a:r>
              <a:rPr lang="de-AT" sz="1800" dirty="0" smtClean="0"/>
              <a:t>Länder KA171:</a:t>
            </a:r>
            <a:r>
              <a:rPr lang="de-AT" sz="1800" dirty="0"/>
              <a:t/>
            </a:r>
            <a:br>
              <a:rPr lang="de-AT" sz="1800" dirty="0"/>
            </a:br>
            <a:r>
              <a:rPr lang="de-AT" sz="1800" dirty="0" smtClean="0"/>
              <a:t>Partnerland: Ukraine </a:t>
            </a:r>
          </a:p>
          <a:p>
            <a:pPr marL="0" indent="0">
              <a:buNone/>
            </a:pPr>
            <a:r>
              <a:rPr lang="de-AT" sz="1800" dirty="0"/>
              <a:t/>
            </a:r>
            <a:br>
              <a:rPr lang="de-AT" sz="1800" dirty="0"/>
            </a:br>
            <a:r>
              <a:rPr lang="de-AT" sz="1800" dirty="0" smtClean="0"/>
              <a:t>Für </a:t>
            </a:r>
            <a:r>
              <a:rPr lang="de-AT" sz="1800" dirty="0"/>
              <a:t>Unterrichtszwecke </a:t>
            </a:r>
            <a:r>
              <a:rPr lang="de-AT" sz="1800" b="1" i="1" dirty="0"/>
              <a:t>muss</a:t>
            </a:r>
            <a:r>
              <a:rPr lang="de-AT" sz="1800" dirty="0"/>
              <a:t> ein bilateraler Vertrag mit der PH vorhanden sein.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9A57E6-D089-4781-B23E-7B322055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F9E9271-7FFC-4228-AD8A-A2098FA1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2</a:t>
            </a:fld>
            <a:endParaRPr lang="de-AT" dirty="0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2603A2A4-F3AC-44AB-BDF2-366BF8564140}"/>
              </a:ext>
            </a:extLst>
          </p:cNvPr>
          <p:cNvSpPr/>
          <p:nvPr/>
        </p:nvSpPr>
        <p:spPr>
          <a:xfrm flipV="1">
            <a:off x="6156176" y="4581128"/>
            <a:ext cx="56619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244"/>
    </mc:Choice>
    <mc:Fallback>
      <p:transition spd="slow" advTm="148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AT" sz="3800" b="1" dirty="0" err="1"/>
              <a:t>Staff</a:t>
            </a:r>
            <a:r>
              <a:rPr lang="de-AT" sz="3800" b="1" dirty="0"/>
              <a:t> Mobility </a:t>
            </a:r>
            <a:r>
              <a:rPr lang="de-AT" sz="3800" b="1" dirty="0" err="1"/>
              <a:t>for</a:t>
            </a:r>
            <a:r>
              <a:rPr lang="de-AT" sz="3800" b="1" dirty="0"/>
              <a:t> Training – </a:t>
            </a:r>
            <a:r>
              <a:rPr lang="de-AT" sz="3800" b="1" dirty="0" smtClean="0"/>
              <a:t>Fortbildungsaufenthalt</a:t>
            </a:r>
          </a:p>
          <a:p>
            <a:pPr marL="0" indent="0">
              <a:buNone/>
            </a:pPr>
            <a:endParaRPr lang="de-AT" sz="3800" b="1" dirty="0"/>
          </a:p>
          <a:p>
            <a:pPr marL="0" indent="0">
              <a:buNone/>
            </a:pPr>
            <a:r>
              <a:rPr lang="de-AT" sz="3800" dirty="0" smtClean="0"/>
              <a:t>Dauer: mindestens </a:t>
            </a:r>
            <a:r>
              <a:rPr lang="de-AT" sz="3800" dirty="0"/>
              <a:t>2 aufeinanderfolgende Tage, maximal 7 Tage (inklusive 2 Reisetage) bei </a:t>
            </a:r>
            <a:r>
              <a:rPr lang="de-AT" sz="3800" dirty="0" smtClean="0"/>
              <a:t>KA131,</a:t>
            </a:r>
          </a:p>
          <a:p>
            <a:pPr marL="0" indent="0">
              <a:buNone/>
            </a:pPr>
            <a:r>
              <a:rPr lang="de-AT" sz="3800" dirty="0" smtClean="0"/>
              <a:t>mindestens </a:t>
            </a:r>
            <a:r>
              <a:rPr lang="de-AT" sz="3800" dirty="0"/>
              <a:t>5 Tage bei </a:t>
            </a:r>
            <a:r>
              <a:rPr lang="de-AT" sz="3800" dirty="0" smtClean="0"/>
              <a:t>KA171</a:t>
            </a:r>
            <a:r>
              <a:rPr lang="de-AT" sz="3800" dirty="0"/>
              <a:t/>
            </a:r>
            <a:br>
              <a:rPr lang="de-AT" sz="3800" dirty="0"/>
            </a:br>
            <a:endParaRPr lang="de-AT" sz="3800" dirty="0"/>
          </a:p>
          <a:p>
            <a:pPr marL="0" indent="0">
              <a:buNone/>
            </a:pPr>
            <a:r>
              <a:rPr lang="de-AT" sz="3800" dirty="0"/>
              <a:t>Länder </a:t>
            </a:r>
            <a:r>
              <a:rPr lang="de-AT" sz="3800" dirty="0" smtClean="0"/>
              <a:t>KA131:</a:t>
            </a:r>
            <a:endParaRPr lang="de-AT" sz="3800" dirty="0"/>
          </a:p>
          <a:p>
            <a:pPr marL="0" indent="0">
              <a:buNone/>
            </a:pPr>
            <a:r>
              <a:rPr lang="de-AT" sz="3800" dirty="0"/>
              <a:t>E+ Programmländer: 27 EU-Mitgliedstaaten, einschließlich Island, Norwegen und die Türkei – siehe Link: </a:t>
            </a:r>
            <a:endParaRPr lang="de-AT" sz="3800" dirty="0" smtClean="0"/>
          </a:p>
          <a:p>
            <a:pPr marL="0" indent="0">
              <a:buNone/>
            </a:pPr>
            <a:r>
              <a:rPr lang="de-AT" sz="3800" dirty="0">
                <a:hlinkClick r:id="rId5"/>
              </a:rPr>
              <a:t>https://phwien.ac.at/zentrum-internationalisierung</a:t>
            </a:r>
            <a:r>
              <a:rPr lang="de-AT" sz="3800" dirty="0" smtClean="0">
                <a:hlinkClick r:id="rId5"/>
              </a:rPr>
              <a:t>/</a:t>
            </a:r>
            <a:endParaRPr lang="de-AT" sz="3800" dirty="0" smtClean="0"/>
          </a:p>
          <a:p>
            <a:pPr marL="0" indent="0">
              <a:buNone/>
            </a:pPr>
            <a:endParaRPr lang="de-AT" sz="3800" dirty="0"/>
          </a:p>
          <a:p>
            <a:pPr marL="0" indent="0">
              <a:buNone/>
            </a:pPr>
            <a:r>
              <a:rPr lang="de-AT" sz="3800" dirty="0"/>
              <a:t>Länder </a:t>
            </a:r>
            <a:r>
              <a:rPr lang="de-AT" sz="3800" dirty="0" smtClean="0"/>
              <a:t>KA171:</a:t>
            </a:r>
            <a:r>
              <a:rPr lang="de-AT" sz="3800" dirty="0"/>
              <a:t/>
            </a:r>
            <a:br>
              <a:rPr lang="de-AT" sz="3800" dirty="0"/>
            </a:br>
            <a:r>
              <a:rPr lang="de-AT" sz="3800" dirty="0" smtClean="0"/>
              <a:t>Partnerland: Ukraine</a:t>
            </a:r>
            <a:r>
              <a:rPr lang="de-AT" sz="3800" dirty="0"/>
              <a:t/>
            </a:r>
            <a:br>
              <a:rPr lang="de-AT" sz="3800" dirty="0"/>
            </a:br>
            <a:endParaRPr lang="de-AT" sz="3800" dirty="0"/>
          </a:p>
          <a:p>
            <a:pPr marL="0" indent="0">
              <a:buNone/>
            </a:pPr>
            <a:r>
              <a:rPr lang="de-AT" sz="3800" dirty="0"/>
              <a:t>Für Fortbildungszwecke muss </a:t>
            </a:r>
            <a:r>
              <a:rPr lang="de-AT" sz="3800" b="1" i="1" dirty="0"/>
              <a:t>nicht immer </a:t>
            </a:r>
            <a:r>
              <a:rPr lang="de-AT" sz="3800" dirty="0"/>
              <a:t>ein bilateraler Vertrag mit der PH </a:t>
            </a:r>
            <a:r>
              <a:rPr lang="de-AT" sz="3800" dirty="0" smtClean="0"/>
              <a:t>und der jeweiligen Universität, dem jeweiligen Institut vorhanden </a:t>
            </a:r>
            <a:r>
              <a:rPr lang="de-AT" sz="3800" dirty="0"/>
              <a:t>sein.</a:t>
            </a:r>
          </a:p>
          <a:p>
            <a:pPr marL="0" indent="0">
              <a:buNone/>
            </a:pPr>
            <a:endParaRPr lang="de-AT" sz="38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17F5EB-609F-4C0E-AC62-1A98CD06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AD95F1-4858-45AC-B134-05A9F354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99C1A5CF-BD4E-466C-9CAF-ABE6F511FED9}"/>
              </a:ext>
            </a:extLst>
          </p:cNvPr>
          <p:cNvSpPr/>
          <p:nvPr/>
        </p:nvSpPr>
        <p:spPr>
          <a:xfrm flipV="1">
            <a:off x="6012160" y="3933056"/>
            <a:ext cx="51828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87"/>
    </mc:Choice>
    <mc:Fallback>
      <p:transition spd="slow" advTm="3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AT" b="1" dirty="0"/>
              <a:t>Was ist bei Fortbildungsaufenthalten möglich?</a:t>
            </a:r>
          </a:p>
          <a:p>
            <a:pPr marL="0" indent="0">
              <a:buNone/>
            </a:pPr>
            <a:endParaRPr lang="de-AT" b="1" dirty="0"/>
          </a:p>
          <a:p>
            <a:pPr>
              <a:buFontTx/>
              <a:buChar char="-"/>
            </a:pPr>
            <a:r>
              <a:rPr lang="de-AT" sz="3400" dirty="0"/>
              <a:t>Teilnahme an einer </a:t>
            </a:r>
            <a:r>
              <a:rPr lang="de-AT" sz="3400" b="1" i="1" dirty="0"/>
              <a:t>International </a:t>
            </a:r>
            <a:r>
              <a:rPr lang="de-AT" sz="3400" b="1" i="1" dirty="0" err="1"/>
              <a:t>Staff</a:t>
            </a:r>
            <a:r>
              <a:rPr lang="de-AT" sz="3400" b="1" i="1" dirty="0"/>
              <a:t> Week </a:t>
            </a:r>
            <a:r>
              <a:rPr lang="de-AT" sz="3400" dirty="0"/>
              <a:t>– auch möglich, wenn kein bilateraler Vertrag mit der PH vorliegt. </a:t>
            </a:r>
            <a:br>
              <a:rPr lang="de-AT" sz="3400" dirty="0"/>
            </a:br>
            <a:r>
              <a:rPr lang="de-AT" sz="3400" dirty="0"/>
              <a:t/>
            </a:r>
            <a:br>
              <a:rPr lang="de-AT" sz="3400" dirty="0"/>
            </a:br>
            <a:r>
              <a:rPr lang="de-AT" sz="3400" dirty="0"/>
              <a:t>Siehe Link zur </a:t>
            </a:r>
            <a:r>
              <a:rPr lang="de-AT" sz="3400" dirty="0" smtClean="0"/>
              <a:t>IMOTION </a:t>
            </a:r>
            <a:r>
              <a:rPr lang="de-AT" sz="3400" dirty="0"/>
              <a:t>und Datenbank: </a:t>
            </a:r>
            <a:endParaRPr lang="de-AT" sz="3400" dirty="0" smtClean="0"/>
          </a:p>
          <a:p>
            <a:pPr>
              <a:buFontTx/>
              <a:buChar char="-"/>
            </a:pPr>
            <a:r>
              <a:rPr lang="de-AT" sz="3400" dirty="0" smtClean="0">
                <a:hlinkClick r:id="rId4"/>
              </a:rPr>
              <a:t>http</a:t>
            </a:r>
            <a:r>
              <a:rPr lang="de-AT" sz="3400" dirty="0">
                <a:hlinkClick r:id="rId4"/>
              </a:rPr>
              <a:t>://staffmobility.eu/staff-week-search</a:t>
            </a:r>
            <a:r>
              <a:rPr lang="de-AT" sz="3400" dirty="0"/>
              <a:t>  </a:t>
            </a:r>
            <a:br>
              <a:rPr lang="de-AT" sz="3400" dirty="0"/>
            </a:br>
            <a:endParaRPr lang="de-AT" sz="3400" dirty="0"/>
          </a:p>
          <a:p>
            <a:pPr>
              <a:buFontTx/>
              <a:buChar char="-"/>
            </a:pPr>
            <a:r>
              <a:rPr lang="de-AT" sz="3400" b="1" i="1" dirty="0"/>
              <a:t>Individuelle Fortbildung </a:t>
            </a:r>
            <a:r>
              <a:rPr lang="de-AT" sz="3400" dirty="0"/>
              <a:t>– nur möglich, </a:t>
            </a:r>
            <a:r>
              <a:rPr lang="de-AT" sz="3400" b="1" dirty="0"/>
              <a:t>wenn ein bilateraler Vertrag mit der PH </a:t>
            </a:r>
            <a:r>
              <a:rPr lang="de-AT" sz="3400" dirty="0"/>
              <a:t>vorhanden ist (Job-</a:t>
            </a:r>
            <a:r>
              <a:rPr lang="de-AT" sz="3400" dirty="0" err="1"/>
              <a:t>Shadowing</a:t>
            </a:r>
            <a:r>
              <a:rPr lang="de-AT" sz="3400" dirty="0" smtClean="0"/>
              <a:t>)</a:t>
            </a:r>
          </a:p>
          <a:p>
            <a:pPr marL="0" indent="0">
              <a:buNone/>
            </a:pPr>
            <a:endParaRPr lang="de-AT" sz="3400" dirty="0" smtClean="0"/>
          </a:p>
          <a:p>
            <a:pPr>
              <a:buFontTx/>
              <a:buChar char="-"/>
            </a:pPr>
            <a:r>
              <a:rPr lang="de-AT" sz="3400" b="1" dirty="0" smtClean="0"/>
              <a:t>Sprachkurs Englisch</a:t>
            </a:r>
            <a:r>
              <a:rPr lang="de-AT" sz="3400" dirty="0" smtClean="0"/>
              <a:t>: Es werden voraussichtlich 2 Englisch-Sprachkurse (Cambridge Institute) an der PH während des Jahres angeboten werden (via Z:LUS).</a:t>
            </a:r>
            <a:r>
              <a:rPr lang="de-AT" sz="3400" dirty="0"/>
              <a:t/>
            </a:r>
            <a:br>
              <a:rPr lang="de-AT" sz="3400" dirty="0"/>
            </a:br>
            <a:endParaRPr lang="de-AT" sz="3400" dirty="0"/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BBB615F-0645-4335-8138-2103C9F0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Z:INT_ Bauer/</a:t>
            </a:r>
            <a:r>
              <a:rPr lang="de-AT" dirty="0" err="1" smtClean="0"/>
              <a:t>Höfler_September</a:t>
            </a:r>
            <a:r>
              <a:rPr lang="de-AT" dirty="0" smtClean="0"/>
              <a:t> 2024 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248F13-259B-49DF-946E-155B1F7F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4</a:t>
            </a:fld>
            <a:endParaRPr lang="de-AT" dirty="0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E5418260-363D-40B2-B93C-F0505F3580A9}"/>
              </a:ext>
            </a:extLst>
          </p:cNvPr>
          <p:cNvSpPr/>
          <p:nvPr/>
        </p:nvSpPr>
        <p:spPr>
          <a:xfrm flipV="1">
            <a:off x="6012160" y="3356992"/>
            <a:ext cx="549775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174"/>
    </mc:Choice>
    <mc:Fallback>
      <p:transition spd="slow" advTm="13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71778-2D6E-4B50-A581-1A772AF9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A6B88C-33F2-47C3-A8F4-F7B1F729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 smtClean="0"/>
              <a:t>Der </a:t>
            </a:r>
            <a:r>
              <a:rPr lang="de-AT" b="1" dirty="0"/>
              <a:t>kombinierte Aufenthalt</a:t>
            </a:r>
            <a:br>
              <a:rPr lang="de-AT" b="1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Es gibt auch die Möglichkeit eines kombinierten Aufenthaltes. </a:t>
            </a:r>
            <a:r>
              <a:rPr lang="de-AT" dirty="0" smtClean="0"/>
              <a:t> D.h., es </a:t>
            </a:r>
            <a:r>
              <a:rPr lang="de-AT" dirty="0"/>
              <a:t>müssen dann </a:t>
            </a:r>
            <a:r>
              <a:rPr lang="de-AT" b="1" dirty="0"/>
              <a:t>mindestens 4 Stunden unterrichtet </a:t>
            </a:r>
            <a:r>
              <a:rPr lang="de-AT" dirty="0" smtClean="0"/>
              <a:t>und </a:t>
            </a:r>
            <a:r>
              <a:rPr lang="de-AT" dirty="0"/>
              <a:t>zusätzlich noch Aufgaben in der </a:t>
            </a:r>
            <a:r>
              <a:rPr lang="de-AT" dirty="0" smtClean="0"/>
              <a:t>Fortbildung (Anbahnungsgespräche für ein neues Projekt, </a:t>
            </a:r>
            <a:r>
              <a:rPr lang="de-AT" dirty="0"/>
              <a:t>Forschungsaufträge, Austausch bezüglich Administration, </a:t>
            </a:r>
            <a:r>
              <a:rPr lang="de-AT" dirty="0" smtClean="0"/>
              <a:t>Recherchen in Bibliotheken, etc.) wahrgenommen </a:t>
            </a:r>
            <a:r>
              <a:rPr lang="de-AT" dirty="0"/>
              <a:t>werden. </a:t>
            </a:r>
            <a:r>
              <a:rPr lang="de-AT" dirty="0" smtClean="0"/>
              <a:t>Der </a:t>
            </a:r>
            <a:r>
              <a:rPr lang="de-AT" dirty="0"/>
              <a:t>kombinierte Aufenthalt gilt als </a:t>
            </a:r>
            <a:r>
              <a:rPr lang="de-AT" b="1" dirty="0" err="1"/>
              <a:t>Lehrendenmobilität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b="1" dirty="0" smtClean="0"/>
              <a:t>Wichtig!</a:t>
            </a:r>
            <a:r>
              <a:rPr lang="de-AT" dirty="0" smtClean="0"/>
              <a:t> Aufgrund der hohen Nachfrage und des verringerten Budgets kann voraussichtlich nur alle 2 Jahre eine </a:t>
            </a:r>
            <a:r>
              <a:rPr lang="de-AT" dirty="0" err="1" smtClean="0"/>
              <a:t>Staff</a:t>
            </a:r>
            <a:r>
              <a:rPr lang="de-AT" dirty="0"/>
              <a:t> </a:t>
            </a:r>
            <a:r>
              <a:rPr lang="de-AT" dirty="0" smtClean="0"/>
              <a:t>Mobilität in Anspruch genommen werden.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pPr marL="0" indent="0">
              <a:buNone/>
            </a:pPr>
            <a:endParaRPr lang="de-AT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CEE596-7EDE-425E-8951-88325F68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E80EFB-CA7D-483A-AE68-1304CABC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5</a:t>
            </a:fld>
            <a:endParaRPr lang="de-AT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7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49"/>
    </mc:Choice>
    <mc:Fallback>
      <p:transition spd="slow" advTm="45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/>
              <a:t>Anmeldeprozedere</a:t>
            </a:r>
          </a:p>
          <a:p>
            <a:pPr>
              <a:buFontTx/>
              <a:buChar char="-"/>
            </a:pPr>
            <a:r>
              <a:rPr lang="de-AT" dirty="0"/>
              <a:t>Interessensbekundung an die jeweilige </a:t>
            </a:r>
            <a:r>
              <a:rPr lang="de-AT" dirty="0" smtClean="0"/>
              <a:t>Instituts-, Zentrums-,  Stabsstellenleitung oder an die Rektoratsdirektion </a:t>
            </a:r>
            <a:r>
              <a:rPr lang="de-AT" dirty="0"/>
              <a:t>sowie Einholung der Genehmigung dieser</a:t>
            </a:r>
            <a:br>
              <a:rPr lang="de-AT" dirty="0"/>
            </a:br>
            <a:endParaRPr lang="de-AT" dirty="0"/>
          </a:p>
          <a:p>
            <a:pPr>
              <a:buFontTx/>
              <a:buChar char="-"/>
            </a:pPr>
            <a:r>
              <a:rPr lang="de-AT" i="1" dirty="0"/>
              <a:t>Interessensbekundung</a:t>
            </a:r>
            <a:r>
              <a:rPr lang="de-AT" dirty="0"/>
              <a:t> ad </a:t>
            </a:r>
            <a:r>
              <a:rPr lang="de-AT" dirty="0" smtClean="0"/>
              <a:t>KA131 </a:t>
            </a:r>
            <a:r>
              <a:rPr lang="de-AT" dirty="0"/>
              <a:t>via E-Mail an Birgit Höfler:</a:t>
            </a:r>
            <a:br>
              <a:rPr lang="de-AT" dirty="0"/>
            </a:br>
            <a:r>
              <a:rPr lang="de-AT" dirty="0">
                <a:hlinkClick r:id="rId5"/>
              </a:rPr>
              <a:t>birgit.hoefler@phwien.ac.at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pPr>
              <a:buFontTx/>
              <a:buChar char="-"/>
            </a:pPr>
            <a:r>
              <a:rPr lang="de-AT" dirty="0"/>
              <a:t>Interessensbekundung ad </a:t>
            </a:r>
            <a:r>
              <a:rPr lang="de-AT" dirty="0" smtClean="0"/>
              <a:t>KA171 </a:t>
            </a:r>
            <a:r>
              <a:rPr lang="de-AT" dirty="0"/>
              <a:t>via E-Mail ans </a:t>
            </a:r>
            <a:r>
              <a:rPr lang="de-AT" dirty="0" smtClean="0"/>
              <a:t>Zentrum für Internationalisierung:</a:t>
            </a:r>
            <a:r>
              <a:rPr lang="de-AT" dirty="0"/>
              <a:t/>
            </a:r>
            <a:br>
              <a:rPr lang="de-AT" dirty="0"/>
            </a:br>
            <a:r>
              <a:rPr lang="de-AT" u="sng" dirty="0" smtClean="0"/>
              <a:t>Z:INT@phwien.ac.at    </a:t>
            </a:r>
            <a:endParaRPr lang="de-AT" u="sng" dirty="0"/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r>
              <a:rPr lang="de-AT" dirty="0"/>
              <a:t>Danach ist es möglich, einen Termin bei Birgit Höfler oder der jeweils zuständigen Person für KA </a:t>
            </a:r>
            <a:r>
              <a:rPr lang="de-AT" dirty="0" smtClean="0"/>
              <a:t>171 </a:t>
            </a:r>
            <a:r>
              <a:rPr lang="de-AT" dirty="0"/>
              <a:t>auszumachen. Bitte </a:t>
            </a:r>
            <a:r>
              <a:rPr lang="de-AT" dirty="0" smtClean="0"/>
              <a:t>Erstkontaktaufnahme </a:t>
            </a:r>
            <a:r>
              <a:rPr lang="de-AT" i="1" dirty="0" smtClean="0"/>
              <a:t>ausschließlich </a:t>
            </a:r>
            <a:r>
              <a:rPr lang="de-AT" i="1" dirty="0"/>
              <a:t>über E-Mail</a:t>
            </a:r>
            <a:r>
              <a:rPr lang="de-AT" dirty="0"/>
              <a:t>.</a:t>
            </a:r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5B80C6-2602-41F2-8670-34E2248D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FE6F2E-691A-4F2C-80BB-3798DF1F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6</a:t>
            </a:fld>
            <a:endParaRPr lang="de-AT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08"/>
    </mc:Choice>
    <mc:Fallback>
      <p:transition spd="slow" advTm="5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CF294-E09E-4085-8196-7FF9CC95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/>
              <a:t>Erasmus+ Personalmobilität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8BCA5-58A8-4179-9F68-7507DC21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Danke für </a:t>
            </a:r>
            <a:r>
              <a:rPr lang="de-AT" dirty="0" smtClean="0"/>
              <a:t>dein/Ihr </a:t>
            </a:r>
            <a:r>
              <a:rPr lang="de-AT" dirty="0"/>
              <a:t>Interesse!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01A5F8-A3E3-43B1-A7C6-FAACFB7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Z:INT_ Bauer/Höfler_September 2024 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DB3BE-AC14-4C8D-8710-D5F4D602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/>
              <a:t>7</a:t>
            </a:fld>
            <a:endParaRPr lang="de-AT" dirty="0"/>
          </a:p>
        </p:txBody>
      </p:sp>
      <p:pic>
        <p:nvPicPr>
          <p:cNvPr id="16" name="Grafik 15" descr="Reisen mit einfarbiger Füllung">
            <a:extLst>
              <a:ext uri="{FF2B5EF4-FFF2-40B4-BE49-F238E27FC236}">
                <a16:creationId xmlns:a16="http://schemas.microsoft.com/office/drawing/2014/main" id="{20388C7C-7590-44BD-BB22-6533DE024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11652" y="4093504"/>
            <a:ext cx="1512476" cy="142372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92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3"/>
    </mc:Choice>
    <mc:Fallback>
      <p:transition spd="slow" advTm="6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PH-Wien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esenationsvorlage_schlicht_1" id="{60709A95-ED13-4DF8-ADB4-14964B3B328E}" vid="{008AA6BB-AE2D-4E57-893D-9B8D044C865D}"/>
    </a:ext>
  </a:extLst>
</a:theme>
</file>

<file path=ppt/theme/theme2.xml><?xml version="1.0" encoding="utf-8"?>
<a:theme xmlns:a="http://schemas.openxmlformats.org/drawingml/2006/main" name="Larissa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cda672-55a9-4723-921e-07d0c93d10f0">
      <Terms xmlns="http://schemas.microsoft.com/office/infopath/2007/PartnerControls"/>
    </lcf76f155ced4ddcb4097134ff3c332f>
    <TaxCatchAll xmlns="2c1e33f2-d07a-430d-819f-aeb258abb9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01FCCAD0408343A630F0E2DB6E47AF" ma:contentTypeVersion="16" ma:contentTypeDescription="Ein neues Dokument erstellen." ma:contentTypeScope="" ma:versionID="d40924243584c8b464800a74d08ae2cb">
  <xsd:schema xmlns:xsd="http://www.w3.org/2001/XMLSchema" xmlns:xs="http://www.w3.org/2001/XMLSchema" xmlns:p="http://schemas.microsoft.com/office/2006/metadata/properties" xmlns:ns2="d1cda672-55a9-4723-921e-07d0c93d10f0" xmlns:ns3="2c1e33f2-d07a-430d-819f-aeb258abb938" targetNamespace="http://schemas.microsoft.com/office/2006/metadata/properties" ma:root="true" ma:fieldsID="eefe9b3c61aea0fc7d35c663c789dd9e" ns2:_="" ns3:_="">
    <xsd:import namespace="d1cda672-55a9-4723-921e-07d0c93d10f0"/>
    <xsd:import namespace="2c1e33f2-d07a-430d-819f-aeb258abb9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da672-55a9-4723-921e-07d0c93d1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c31edfc6-33d0-4c3a-99fc-dbda7518e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e33f2-d07a-430d-819f-aeb258abb9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625c8b-54a9-442a-bfae-ac6766d87e38}" ma:internalName="TaxCatchAll" ma:showField="CatchAllData" ma:web="2c1e33f2-d07a-430d-819f-aeb258abb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2F60E5-7AA2-46D8-9247-64927358D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52B7-3C06-4D15-84C1-14073673504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2c1e33f2-d07a-430d-819f-aeb258abb938"/>
    <ds:schemaRef ds:uri="d1cda672-55a9-4723-921e-07d0c93d10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B464A4-7D93-44AF-8359-50557A633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cda672-55a9-4723-921e-07d0c93d10f0"/>
    <ds:schemaRef ds:uri="2c1e33f2-d07a-430d-819f-aeb258abb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PHW_Vorlage_Praesentation_Balken_links-3</Template>
  <TotalTime>0</TotalTime>
  <Words>522</Words>
  <Application>Microsoft Office PowerPoint</Application>
  <PresentationFormat>Bildschirmpräsentation (4:3)</PresentationFormat>
  <Paragraphs>88</Paragraphs>
  <Slides>7</Slides>
  <Notes>6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Arial</vt:lpstr>
      <vt:lpstr>PH-Wien</vt:lpstr>
      <vt:lpstr> Erasmus+ Mobilitätsprojekte-Personalmobilität -  Staff Mobility for Teaching/Training 2024/25 KA131 KA171  Herzlich willkommen! </vt:lpstr>
      <vt:lpstr>Erasmus+ Personalmobilität</vt:lpstr>
      <vt:lpstr>Erasmus+ Personalmobilität</vt:lpstr>
      <vt:lpstr>Erasmus+ Personalmobilität</vt:lpstr>
      <vt:lpstr>Erasmus+ Personalmobilität</vt:lpstr>
      <vt:lpstr>Erasmus+ Personalmobilität</vt:lpstr>
      <vt:lpstr>Erasmus+ Personalmobilität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Hoefler, Birgit</dc:creator>
  <cp:lastModifiedBy>Birgit</cp:lastModifiedBy>
  <cp:revision>108</cp:revision>
  <cp:lastPrinted>2019-03-06T12:24:48Z</cp:lastPrinted>
  <dcterms:created xsi:type="dcterms:W3CDTF">2017-04-07T09:21:35Z</dcterms:created>
  <dcterms:modified xsi:type="dcterms:W3CDTF">2024-09-08T17:16:45Z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0x0101004BF7E411B2B0E540B1C53441791B16E7</vt:lpwstr>
  </property>
</Properties>
</file>