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58" r:id="rId7"/>
    <p:sldId id="259" r:id="rId8"/>
    <p:sldId id="263" r:id="rId9"/>
    <p:sldId id="261" r:id="rId10"/>
    <p:sldId id="260" r:id="rId11"/>
    <p:sldId id="262" r:id="rId12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687" autoAdjust="0"/>
  </p:normalViewPr>
  <p:slideViewPr>
    <p:cSldViewPr>
      <p:cViewPr varScale="1">
        <p:scale>
          <a:sx n="78" d="100"/>
          <a:sy n="78" d="100"/>
        </p:scale>
        <p:origin x="1579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68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53179" y="1"/>
            <a:ext cx="2945659" cy="49813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r>
              <a:rPr lang="de-AT" sz="1000">
                <a:latin typeface="Arial" panose="020B0604020202020204" pitchFamily="34" charset="0"/>
                <a:cs typeface="Arial" panose="020B0604020202020204" pitchFamily="34" charset="0"/>
              </a:rPr>
              <a:t>PH Wien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398838" y="1"/>
            <a:ext cx="2945659" cy="49813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2BED619C-4E47-4EC9-84D5-633B410FAEFA}" type="datetime1">
              <a:rPr lang="de-AT" sz="1000" smtClean="0">
                <a:latin typeface="Arial" panose="020B0604020202020204" pitchFamily="34" charset="0"/>
                <a:cs typeface="Arial" panose="020B0604020202020204" pitchFamily="34" charset="0"/>
              </a:rPr>
              <a:t>15.08.2022</a:t>
            </a:fld>
            <a:endParaRPr lang="de-A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53179" y="9430092"/>
            <a:ext cx="2945659" cy="49813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r>
              <a:rPr lang="de-AT" sz="1000">
                <a:latin typeface="Arial" panose="020B0604020202020204" pitchFamily="34" charset="0"/>
                <a:cs typeface="Arial" panose="020B0604020202020204" pitchFamily="34" charset="0"/>
              </a:rPr>
              <a:t>Geschäftsstelle | Autor/in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398838" y="9430092"/>
            <a:ext cx="2945659" cy="49813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5C83A33B-FB15-4AD6-A627-13EC8F26C820}" type="slidenum">
              <a:rPr lang="de-AT" sz="1000"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e-AT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1779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53179" y="1"/>
            <a:ext cx="2945659" cy="496411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/>
              <a:t>PH Wien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398838" y="1"/>
            <a:ext cx="2945659" cy="496411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000"/>
            </a:lvl1pPr>
          </a:lstStyle>
          <a:p>
            <a:fld id="{C5F07905-FDBE-460D-B75D-8748CF34BD97}" type="datetime1">
              <a:rPr lang="de-AT" smtClean="0"/>
              <a:t>15.08.2022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53179" y="9430091"/>
            <a:ext cx="2945659" cy="49641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000"/>
            </a:lvl1pPr>
          </a:lstStyle>
          <a:p>
            <a:r>
              <a:rPr lang="de-AT"/>
              <a:t>Geschäftsstelle | Autor/in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398838" y="9430091"/>
            <a:ext cx="2945659" cy="49641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000"/>
            </a:lvl1pPr>
          </a:lstStyle>
          <a:p>
            <a:fld id="{0B89877C-8440-429A-8EDE-F5647084896D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4417303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AT"/>
              <a:t>PH Wien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1FB2722-9371-4186-B78B-71B7FB3364B1}" type="datetime1">
              <a:rPr lang="de-AT" smtClean="0"/>
              <a:t>15.08.2022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/>
              <a:t>Geschäftsstelle | Autor/in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89877C-8440-429A-8EDE-F5647084896D}" type="slidenum">
              <a:rPr lang="de-AT" smtClean="0"/>
              <a:pPr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7693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AT"/>
              <a:t>PH Wien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5FE1F83-F2A7-46F8-82FF-D46B83C296A3}" type="datetime1">
              <a:rPr lang="de-AT" smtClean="0"/>
              <a:t>15.08.2022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/>
              <a:t>Geschäftsstelle | Autor/in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89877C-8440-429A-8EDE-F5647084896D}" type="slidenum">
              <a:rPr lang="de-AT" smtClean="0"/>
              <a:pPr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2539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AT"/>
              <a:t>PH Wien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37744E6-C2CA-4286-8451-B159FE1EF2B0}" type="datetime1">
              <a:rPr lang="de-AT" smtClean="0"/>
              <a:t>15.08.2022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/>
              <a:t>Geschäftsstelle | Autor/in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89877C-8440-429A-8EDE-F5647084896D}" type="slidenum">
              <a:rPr lang="de-AT" smtClean="0"/>
              <a:pPr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989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AT"/>
              <a:t>PH Wien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3DFC60-6F0A-46F8-9EDA-2F9B78A1AFC7}" type="datetime1">
              <a:rPr lang="de-AT" smtClean="0"/>
              <a:t>15.08.2022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AT"/>
              <a:t>Geschäftsstelle | Autor/in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89877C-8440-429A-8EDE-F5647084896D}" type="slidenum">
              <a:rPr lang="de-AT" smtClean="0"/>
              <a:pPr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4989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AT"/>
              <a:t>PH Wien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0407EE5-FB09-43BB-A56C-88C6DD2FFDD4}" type="datetime1">
              <a:rPr lang="de-AT" smtClean="0"/>
              <a:t>15.08.2022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/>
              <a:t>Geschäftsstelle | Autor/in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89877C-8440-429A-8EDE-F5647084896D}" type="slidenum">
              <a:rPr lang="de-AT" smtClean="0"/>
              <a:pPr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9538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AT" smtClean="0"/>
              <a:t>PH Wien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5F07905-FDBE-460D-B75D-8748CF34BD97}" type="datetime1">
              <a:rPr lang="de-AT" smtClean="0"/>
              <a:t>15.08.2022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 smtClean="0"/>
              <a:t>Geschäftsstelle | Autor/in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89877C-8440-429A-8EDE-F5647084896D}" type="slidenum">
              <a:rPr lang="de-AT" smtClean="0"/>
              <a:pPr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722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3933056"/>
            <a:ext cx="6732164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algn="l">
              <a:defRPr/>
            </a:lvl1pPr>
          </a:lstStyle>
          <a:p>
            <a:fld id="{E9CFD6BB-40F6-4A16-8F0C-970CF708A4B1}" type="datetime1">
              <a:rPr lang="de-AT" smtClean="0"/>
              <a:t>15.08.2022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Internationales Büro_ Bauer, Höfler_August 2022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A1B900B4-9D8A-4A54-AF3A-68BD7229F922}" type="slidenum">
              <a:rPr lang="de-AT" smtClean="0"/>
              <a:pPr/>
              <a:t>‹Nr.›</a:t>
            </a:fld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8" y="210840"/>
            <a:ext cx="7956985" cy="1129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502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283151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6319" y="1600200"/>
            <a:ext cx="8627915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54D1B-C39A-4F3F-A320-3C6649DE9059}" type="datetime1">
              <a:rPr lang="de-AT" smtClean="0"/>
              <a:t>15.08.2022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Internationales Büro_ Bauer, Höfler_August 2022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00B4-9D8A-4A54-AF3A-68BD7229F922}" type="slidenum">
              <a:rPr lang="de-AT" smtClean="0"/>
              <a:t>‹Nr.›</a:t>
            </a:fld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87" y="274638"/>
            <a:ext cx="1068198" cy="11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0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200F0-B0B0-4496-BDCB-59D193D93173}" type="datetime1">
              <a:rPr lang="de-AT" smtClean="0"/>
              <a:t>15.08.2022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Internationales Büro_ Bauer, Höfler_August 2022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00B4-9D8A-4A54-AF3A-68BD7229F922}" type="slidenum">
              <a:rPr lang="de-AT" smtClean="0"/>
              <a:t>‹Nr.›</a:t>
            </a:fld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8" y="210840"/>
            <a:ext cx="7956985" cy="1129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29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3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1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73114" y="1600200"/>
            <a:ext cx="421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E61D-B4A4-40AA-B7FA-557511D86979}" type="datetime1">
              <a:rPr lang="de-AT" smtClean="0"/>
              <a:t>15.08.2022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Internationales Büro_ Bauer, Höfler_August 2022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00B4-9D8A-4A54-AF3A-68BD7229F922}" type="slidenum">
              <a:rPr lang="de-AT" smtClean="0"/>
              <a:t>‹Nr.›</a:t>
            </a:fld>
            <a:endParaRPr lang="de-AT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87" y="274638"/>
            <a:ext cx="1068198" cy="11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4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211144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61AB2-1055-435B-A3CF-ABB061595781}" type="datetime1">
              <a:rPr lang="de-AT" smtClean="0"/>
              <a:t>15.08.2022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Internationales Büro_ Bauer, Höfler_August 2022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00B4-9D8A-4A54-AF3A-68BD7229F922}" type="slidenum">
              <a:rPr lang="de-AT" smtClean="0"/>
              <a:t>‹Nr.›</a:t>
            </a:fld>
            <a:endParaRPr lang="de-AT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87" y="274638"/>
            <a:ext cx="1068198" cy="11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2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C733-893E-477D-AF76-7318B0BC9A51}" type="datetime1">
              <a:rPr lang="de-AT" smtClean="0"/>
              <a:t>15.08.2022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Internationales Büro_ Bauer, Höfler_August 2022</a:t>
            </a: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00B4-9D8A-4A54-AF3A-68BD7229F922}" type="slidenum">
              <a:rPr lang="de-AT" smtClean="0"/>
              <a:t>‹Nr.›</a:t>
            </a:fld>
            <a:endParaRPr lang="de-AT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87" y="274638"/>
            <a:ext cx="1068198" cy="11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5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4"/>
          <p:cNvSpPr>
            <a:spLocks noChangeArrowheads="1"/>
          </p:cNvSpPr>
          <p:nvPr/>
        </p:nvSpPr>
        <p:spPr bwMode="auto">
          <a:xfrm>
            <a:off x="0" y="2768"/>
            <a:ext cx="250713" cy="6855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5" name="Rechteck 3"/>
          <p:cNvSpPr>
            <a:spLocks noChangeArrowheads="1"/>
          </p:cNvSpPr>
          <p:nvPr userDrawn="1"/>
        </p:nvSpPr>
        <p:spPr bwMode="auto">
          <a:xfrm rot="16200000" flipH="1">
            <a:off x="4742998" y="-2809643"/>
            <a:ext cx="32400" cy="8604000"/>
          </a:xfrm>
          <a:prstGeom prst="rect">
            <a:avLst/>
          </a:prstGeom>
          <a:gradFill flip="none" rotWithShape="1">
            <a:gsLst>
              <a:gs pos="0">
                <a:srgbClr val="CCCCCC">
                  <a:shade val="30000"/>
                  <a:satMod val="115000"/>
                </a:srgbClr>
              </a:gs>
              <a:gs pos="50000">
                <a:srgbClr val="CCCCCC">
                  <a:shade val="67500"/>
                  <a:satMod val="115000"/>
                </a:srgbClr>
              </a:gs>
              <a:gs pos="100000">
                <a:srgbClr val="CCCCC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732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6279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0" y="1600201"/>
            <a:ext cx="250713" cy="5069159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284A2E-275C-46BB-AC96-BC11C0F6F749}" type="datetime1">
              <a:rPr lang="de-AT" smtClean="0"/>
              <a:t>15.08.2022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199" y="6356350"/>
            <a:ext cx="7673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smtClean="0"/>
              <a:t>Internationales Büro_ Bauer, Höfler_August 2022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85114" y="6356350"/>
            <a:ext cx="9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1B900B4-9D8A-4A54-AF3A-68BD7229F922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Rechteck 3"/>
          <p:cNvSpPr>
            <a:spLocks noChangeArrowheads="1"/>
          </p:cNvSpPr>
          <p:nvPr/>
        </p:nvSpPr>
        <p:spPr bwMode="auto">
          <a:xfrm>
            <a:off x="298283" y="2768"/>
            <a:ext cx="71604" cy="68543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614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6" r:id="rId5"/>
    <p:sldLayoutId id="2147483727" r:id="rId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5113" indent="-265113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2925" indent="-277813" algn="l" defTabSz="914400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65113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hyperlink" Target="https://phwien.ac.at/internationales-buero/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hyperlink" Target="https://phwien.ac.at/internationales-buero/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hyperlink" Target="http://staffmobility.eu/staff-week-searc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hyperlink" Target="mailto:birgit.hoefler@phwien.ac.at" TargetMode="External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5.sv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555231"/>
          </a:xfrm>
        </p:spPr>
        <p:txBody>
          <a:bodyPr>
            <a:noAutofit/>
          </a:bodyPr>
          <a:lstStyle/>
          <a:p>
            <a:pPr algn="ctr"/>
            <a:r>
              <a:rPr lang="de-AT" sz="2800" dirty="0"/>
              <a:t/>
            </a:r>
            <a:br>
              <a:rPr lang="de-AT" sz="2800" dirty="0"/>
            </a:br>
            <a:r>
              <a:rPr lang="de-AT" sz="2800" b="1" dirty="0"/>
              <a:t>Erasmus+ Mobilitätsprojekte-Personalmobilität - </a:t>
            </a:r>
            <a:br>
              <a:rPr lang="de-AT" sz="2800" b="1" dirty="0"/>
            </a:br>
            <a:r>
              <a:rPr lang="de-AT" sz="2800" b="1" dirty="0" err="1"/>
              <a:t>Staff</a:t>
            </a:r>
            <a:r>
              <a:rPr lang="de-AT" sz="2800" b="1" dirty="0"/>
              <a:t> Mobility </a:t>
            </a:r>
            <a:r>
              <a:rPr lang="de-AT" sz="2800" b="1" dirty="0" err="1"/>
              <a:t>for</a:t>
            </a:r>
            <a:r>
              <a:rPr lang="de-AT" sz="2800" b="1" dirty="0"/>
              <a:t> Teaching/Training </a:t>
            </a:r>
            <a:r>
              <a:rPr lang="de-AT" sz="2800" b="1" dirty="0" smtClean="0"/>
              <a:t>2022/23</a:t>
            </a:r>
            <a:r>
              <a:rPr lang="de-AT" sz="2800" b="1" dirty="0"/>
              <a:t/>
            </a:r>
            <a:br>
              <a:rPr lang="de-AT" sz="2800" b="1" dirty="0"/>
            </a:br>
            <a:r>
              <a:rPr lang="de-AT" sz="2800" b="1" dirty="0" smtClean="0"/>
              <a:t>KA131</a:t>
            </a:r>
            <a:r>
              <a:rPr lang="de-AT" sz="2800" b="1" dirty="0"/>
              <a:t/>
            </a:r>
            <a:br>
              <a:rPr lang="de-AT" sz="2800" b="1" dirty="0"/>
            </a:br>
            <a:r>
              <a:rPr lang="de-AT" sz="2800" b="1" dirty="0" smtClean="0"/>
              <a:t>KA171</a:t>
            </a:r>
            <a:r>
              <a:rPr lang="de-AT" sz="2800" b="1" dirty="0"/>
              <a:t/>
            </a:r>
            <a:br>
              <a:rPr lang="de-AT" sz="2800" b="1" dirty="0"/>
            </a:br>
            <a:r>
              <a:rPr lang="de-AT" sz="2800" b="1" dirty="0"/>
              <a:t/>
            </a:r>
            <a:br>
              <a:rPr lang="de-AT" sz="2800" b="1" dirty="0"/>
            </a:br>
            <a:r>
              <a:rPr lang="de-AT" sz="4000" b="1" dirty="0"/>
              <a:t>Herzlich willkommen!</a:t>
            </a:r>
            <a:br>
              <a:rPr lang="de-AT" sz="4000" b="1" dirty="0"/>
            </a:br>
            <a:endParaRPr lang="de-AT" sz="4000" b="1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37F31675-AC6B-4B9B-A205-EB2EBEFCB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1850" y="6355422"/>
            <a:ext cx="7673264" cy="365125"/>
          </a:xfrm>
        </p:spPr>
        <p:txBody>
          <a:bodyPr/>
          <a:lstStyle/>
          <a:p>
            <a:r>
              <a:rPr lang="de-AT" smtClean="0"/>
              <a:t>Internationales Büro_ Bauer, Höfler_August 2022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B90F30B3-ED1C-418F-A1B5-03104984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00B4-9D8A-4A54-AF3A-68BD7229F922}" type="slidenum">
              <a:rPr lang="de-AT" smtClean="0"/>
              <a:pPr/>
              <a:t>1</a:t>
            </a:fld>
            <a:endParaRPr lang="de-AT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8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2"/>
    </mc:Choice>
    <mc:Fallback xmlns="">
      <p:transition spd="slow" advTm="15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b="1" dirty="0"/>
              <a:t>Erasmus+ Personalmobilität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AT" b="1" dirty="0" err="1"/>
              <a:t>Staff</a:t>
            </a:r>
            <a:r>
              <a:rPr lang="de-AT" b="1" dirty="0"/>
              <a:t> Mobility </a:t>
            </a:r>
            <a:r>
              <a:rPr lang="de-AT" b="1" dirty="0" err="1"/>
              <a:t>for</a:t>
            </a:r>
            <a:r>
              <a:rPr lang="de-AT" b="1" dirty="0"/>
              <a:t> Teaching – Lehraufenthalt</a:t>
            </a:r>
          </a:p>
          <a:p>
            <a:pPr marL="0" indent="0">
              <a:buNone/>
            </a:pPr>
            <a:r>
              <a:rPr lang="de-AT" dirty="0"/>
              <a:t>Dauer: </a:t>
            </a:r>
          </a:p>
          <a:p>
            <a:pPr marL="0" indent="0">
              <a:buNone/>
            </a:pPr>
            <a:r>
              <a:rPr lang="de-AT" dirty="0"/>
              <a:t>Mindestens 2 aufeinanderfolgende Tage, maximal 7 Tage (inklusive 2 Reisetage) bei </a:t>
            </a:r>
            <a:r>
              <a:rPr lang="de-AT" dirty="0" smtClean="0"/>
              <a:t>KA131; </a:t>
            </a:r>
            <a:r>
              <a:rPr lang="de-AT" dirty="0"/>
              <a:t>mindestens 5 Tage bei </a:t>
            </a:r>
            <a:r>
              <a:rPr lang="de-AT" dirty="0" smtClean="0"/>
              <a:t>KA171</a:t>
            </a:r>
            <a:endParaRPr lang="de-AT" dirty="0"/>
          </a:p>
          <a:p>
            <a:pPr marL="0" indent="0">
              <a:buNone/>
            </a:pPr>
            <a:r>
              <a:rPr lang="de-AT" dirty="0"/>
              <a:t>Unterrichtsleistung: mindestens 8 Stunden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AT" dirty="0"/>
              <a:t>Länder </a:t>
            </a:r>
            <a:r>
              <a:rPr lang="de-AT" dirty="0" smtClean="0"/>
              <a:t>KA131:</a:t>
            </a:r>
            <a:endParaRPr lang="de-AT" dirty="0"/>
          </a:p>
          <a:p>
            <a:pPr marL="0" indent="0">
              <a:buNone/>
            </a:pPr>
            <a:r>
              <a:rPr lang="de-AT" dirty="0"/>
              <a:t>E+ Programmländer: 27 EU-Mitgliedstaaten, einschließlich Island, Norwegen und die Türkei – siehe Link</a:t>
            </a:r>
            <a:r>
              <a:rPr lang="de-AT" dirty="0" smtClean="0"/>
              <a:t>:</a:t>
            </a:r>
          </a:p>
          <a:p>
            <a:pPr marL="0" indent="0">
              <a:buNone/>
            </a:pPr>
            <a:r>
              <a:rPr lang="de-AT" dirty="0">
                <a:hlinkClick r:id="rId5"/>
              </a:rPr>
              <a:t>https://phwien.ac.at/internationales-buero</a:t>
            </a:r>
            <a:r>
              <a:rPr lang="de-AT" dirty="0" smtClean="0">
                <a:hlinkClick r:id="rId5"/>
              </a:rPr>
              <a:t>/</a:t>
            </a:r>
            <a:endParaRPr lang="de-AT" dirty="0"/>
          </a:p>
          <a:p>
            <a:pPr marL="0" indent="0">
              <a:buNone/>
            </a:pPr>
            <a:r>
              <a:rPr lang="de-AT" dirty="0"/>
              <a:t/>
            </a:r>
            <a:br>
              <a:rPr lang="de-AT" dirty="0"/>
            </a:br>
            <a:r>
              <a:rPr lang="de-AT" dirty="0"/>
              <a:t/>
            </a:r>
            <a:br>
              <a:rPr lang="de-AT" dirty="0"/>
            </a:br>
            <a:r>
              <a:rPr lang="de-AT" dirty="0"/>
              <a:t>Länder </a:t>
            </a:r>
            <a:r>
              <a:rPr lang="de-AT" dirty="0" smtClean="0"/>
              <a:t>KA171: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Partnerländer: </a:t>
            </a:r>
            <a:r>
              <a:rPr lang="de-AT" dirty="0" smtClean="0"/>
              <a:t>Ukraine</a:t>
            </a:r>
            <a:r>
              <a:rPr lang="de-AT" dirty="0"/>
              <a:t>, USA (New Mexico), </a:t>
            </a:r>
            <a:r>
              <a:rPr lang="de-AT" dirty="0" smtClean="0"/>
              <a:t>Taiwan (voraussichtlich ab </a:t>
            </a:r>
            <a:r>
              <a:rPr lang="de-AT" dirty="0" err="1" smtClean="0"/>
              <a:t>SoSe</a:t>
            </a:r>
            <a:r>
              <a:rPr lang="de-AT" dirty="0" smtClean="0"/>
              <a:t> 2023)</a:t>
            </a:r>
            <a:r>
              <a:rPr lang="de-AT" dirty="0"/>
              <a:t/>
            </a:r>
            <a:br>
              <a:rPr lang="de-AT" dirty="0"/>
            </a:br>
            <a:endParaRPr lang="de-AT" dirty="0"/>
          </a:p>
          <a:p>
            <a:pPr marL="0" indent="0">
              <a:buNone/>
            </a:pPr>
            <a:r>
              <a:rPr lang="de-AT" dirty="0"/>
              <a:t>Für Unterrichtszwecke </a:t>
            </a:r>
            <a:r>
              <a:rPr lang="de-AT" b="1" i="1" dirty="0"/>
              <a:t>muss</a:t>
            </a:r>
            <a:r>
              <a:rPr lang="de-AT" dirty="0"/>
              <a:t> ein bilateraler Vertrag mit der PH vorhanden sein.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DC9A57E6-D089-4781-B23E-7B3220554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/>
              <a:t>Internationales Büro_ Bauer, </a:t>
            </a:r>
            <a:r>
              <a:rPr lang="de-AT" dirty="0" err="1" smtClean="0"/>
              <a:t>Höfler_August</a:t>
            </a:r>
            <a:r>
              <a:rPr lang="de-AT" dirty="0" smtClean="0"/>
              <a:t> 2022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="" xmlns:a16="http://schemas.microsoft.com/office/drawing/2014/main" id="{AF9E9271-7FFC-4228-AD8A-A2098FA13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00B4-9D8A-4A54-AF3A-68BD7229F922}" type="slidenum">
              <a:rPr lang="de-AT" smtClean="0"/>
              <a:t>2</a:t>
            </a:fld>
            <a:endParaRPr lang="de-AT" dirty="0"/>
          </a:p>
        </p:txBody>
      </p:sp>
      <p:sp>
        <p:nvSpPr>
          <p:cNvPr id="7" name="Pfeil: nach links 6">
            <a:extLst>
              <a:ext uri="{FF2B5EF4-FFF2-40B4-BE49-F238E27FC236}">
                <a16:creationId xmlns="" xmlns:a16="http://schemas.microsoft.com/office/drawing/2014/main" id="{2603A2A4-F3AC-44AB-BDF2-366BF8564140}"/>
              </a:ext>
            </a:extLst>
          </p:cNvPr>
          <p:cNvSpPr/>
          <p:nvPr/>
        </p:nvSpPr>
        <p:spPr>
          <a:xfrm flipV="1">
            <a:off x="5364088" y="4005064"/>
            <a:ext cx="566198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8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36"/>
    </mc:Choice>
    <mc:Fallback xmlns="">
      <p:transition spd="slow" advTm="170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b="1" dirty="0"/>
              <a:t>Erasmus+ Personalmobilität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AT" b="1" dirty="0" err="1"/>
              <a:t>Staff</a:t>
            </a:r>
            <a:r>
              <a:rPr lang="de-AT" b="1" dirty="0"/>
              <a:t> Mobility </a:t>
            </a:r>
            <a:r>
              <a:rPr lang="de-AT" b="1" dirty="0" err="1"/>
              <a:t>for</a:t>
            </a:r>
            <a:r>
              <a:rPr lang="de-AT" b="1" dirty="0"/>
              <a:t> Training – Fortbildungsaufenthalt</a:t>
            </a:r>
          </a:p>
          <a:p>
            <a:pPr marL="0" indent="0">
              <a:buNone/>
            </a:pPr>
            <a:r>
              <a:rPr lang="de-AT" dirty="0"/>
              <a:t>Dauer:</a:t>
            </a:r>
          </a:p>
          <a:p>
            <a:pPr marL="0" indent="0">
              <a:buNone/>
            </a:pPr>
            <a:r>
              <a:rPr lang="de-AT" dirty="0"/>
              <a:t>Mindestens 2 aufeinanderfolgende Tage, maximal 7 Tage (inklusive 2 Reisetage) bei </a:t>
            </a:r>
            <a:r>
              <a:rPr lang="de-AT" dirty="0" smtClean="0"/>
              <a:t>KA131; </a:t>
            </a:r>
            <a:r>
              <a:rPr lang="de-AT" dirty="0"/>
              <a:t>mindestens 5 Tage bei </a:t>
            </a:r>
            <a:r>
              <a:rPr lang="de-AT" dirty="0" smtClean="0"/>
              <a:t>KA171</a:t>
            </a:r>
            <a:r>
              <a:rPr lang="de-AT" dirty="0"/>
              <a:t/>
            </a:r>
            <a:br>
              <a:rPr lang="de-AT" dirty="0"/>
            </a:br>
            <a:endParaRPr lang="de-AT" dirty="0"/>
          </a:p>
          <a:p>
            <a:pPr marL="0" indent="0">
              <a:buNone/>
            </a:pPr>
            <a:r>
              <a:rPr lang="de-AT" dirty="0"/>
              <a:t>Länder </a:t>
            </a:r>
            <a:r>
              <a:rPr lang="de-AT" dirty="0" smtClean="0"/>
              <a:t>KA131:</a:t>
            </a:r>
            <a:endParaRPr lang="de-AT" dirty="0"/>
          </a:p>
          <a:p>
            <a:pPr marL="0" indent="0">
              <a:buNone/>
            </a:pPr>
            <a:r>
              <a:rPr lang="de-AT" dirty="0"/>
              <a:t>E+ Programmländer: 27 EU-Mitgliedstaaten, einschließlich Island, Norwegen und die Türkei – siehe Link: </a:t>
            </a:r>
            <a:br>
              <a:rPr lang="de-AT" dirty="0"/>
            </a:br>
            <a:r>
              <a:rPr lang="de-AT" dirty="0">
                <a:hlinkClick r:id="rId5"/>
              </a:rPr>
              <a:t>https://phwien.ac.at/internationales-buero</a:t>
            </a:r>
            <a:r>
              <a:rPr lang="de-AT" dirty="0" smtClean="0">
                <a:hlinkClick r:id="rId5"/>
              </a:rPr>
              <a:t>/</a:t>
            </a:r>
            <a:endParaRPr lang="de-AT" dirty="0" smtClean="0"/>
          </a:p>
          <a:p>
            <a:pPr marL="0" indent="0">
              <a:buNone/>
            </a:pPr>
            <a:r>
              <a:rPr lang="de-AT" dirty="0"/>
              <a:t/>
            </a:r>
            <a:br>
              <a:rPr lang="de-AT" dirty="0"/>
            </a:br>
            <a:endParaRPr lang="de-AT" dirty="0"/>
          </a:p>
          <a:p>
            <a:pPr marL="0" indent="0">
              <a:buNone/>
            </a:pPr>
            <a:r>
              <a:rPr lang="de-AT" dirty="0"/>
              <a:t>Länder </a:t>
            </a:r>
            <a:r>
              <a:rPr lang="de-AT" dirty="0" smtClean="0"/>
              <a:t>KA171: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Partnerländer</a:t>
            </a:r>
            <a:r>
              <a:rPr lang="de-AT" dirty="0" smtClean="0"/>
              <a:t>: </a:t>
            </a:r>
            <a:r>
              <a:rPr lang="de-AT" dirty="0"/>
              <a:t>Ukraine, USA (New Mexico), </a:t>
            </a:r>
            <a:r>
              <a:rPr lang="de-AT" dirty="0" smtClean="0"/>
              <a:t>Taiwan (voraussichtlich ab </a:t>
            </a:r>
            <a:r>
              <a:rPr lang="de-AT" dirty="0" err="1" smtClean="0"/>
              <a:t>SoSe</a:t>
            </a:r>
            <a:r>
              <a:rPr lang="de-AT" dirty="0" smtClean="0"/>
              <a:t> 2023)</a:t>
            </a:r>
            <a:r>
              <a:rPr lang="de-AT" dirty="0"/>
              <a:t/>
            </a:r>
            <a:br>
              <a:rPr lang="de-AT" dirty="0"/>
            </a:br>
            <a:endParaRPr lang="de-AT" dirty="0"/>
          </a:p>
          <a:p>
            <a:pPr marL="0" indent="0">
              <a:buNone/>
            </a:pPr>
            <a:r>
              <a:rPr lang="de-AT" dirty="0"/>
              <a:t>Für Fortbildungszwecke muss </a:t>
            </a:r>
            <a:r>
              <a:rPr lang="de-AT" i="1" dirty="0"/>
              <a:t>nicht immer </a:t>
            </a:r>
            <a:r>
              <a:rPr lang="de-AT" dirty="0"/>
              <a:t>ein bilateraler Vertrag mit der PH vorhanden sein.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="" xmlns:a16="http://schemas.microsoft.com/office/drawing/2014/main" id="{C417F5EB-609F-4C0E-AC62-1A98CD063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Internationales Büro_ Bauer, Höfler_August 2022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="" xmlns:a16="http://schemas.microsoft.com/office/drawing/2014/main" id="{ACAD95F1-4858-45AC-B134-05A9F3546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00B4-9D8A-4A54-AF3A-68BD7229F922}" type="slidenum">
              <a:rPr lang="de-AT" smtClean="0"/>
              <a:t>3</a:t>
            </a:fld>
            <a:endParaRPr lang="de-AT" dirty="0"/>
          </a:p>
        </p:txBody>
      </p:sp>
      <p:sp>
        <p:nvSpPr>
          <p:cNvPr id="5" name="Pfeil: nach links 4">
            <a:extLst>
              <a:ext uri="{FF2B5EF4-FFF2-40B4-BE49-F238E27FC236}">
                <a16:creationId xmlns="" xmlns:a16="http://schemas.microsoft.com/office/drawing/2014/main" id="{99C1A5CF-BD4E-466C-9CAF-ABE6F511FED9}"/>
              </a:ext>
            </a:extLst>
          </p:cNvPr>
          <p:cNvSpPr/>
          <p:nvPr/>
        </p:nvSpPr>
        <p:spPr>
          <a:xfrm flipV="1">
            <a:off x="5364088" y="3647157"/>
            <a:ext cx="518286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20"/>
    </mc:Choice>
    <mc:Fallback xmlns="">
      <p:transition spd="slow" advTm="38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b="1" dirty="0"/>
              <a:t>Erasmus+ Personalmobilität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AT" b="1" dirty="0"/>
              <a:t>Was ist bei Fortbildungsaufenthalten möglich?</a:t>
            </a:r>
          </a:p>
          <a:p>
            <a:pPr marL="0" indent="0">
              <a:buNone/>
            </a:pPr>
            <a:endParaRPr lang="de-AT" b="1" dirty="0"/>
          </a:p>
          <a:p>
            <a:pPr>
              <a:buFontTx/>
              <a:buChar char="-"/>
            </a:pPr>
            <a:r>
              <a:rPr lang="de-AT" sz="3400" dirty="0"/>
              <a:t>Teilnahme an einer </a:t>
            </a:r>
            <a:r>
              <a:rPr lang="de-AT" sz="3400" b="1" i="1" dirty="0"/>
              <a:t>International </a:t>
            </a:r>
            <a:r>
              <a:rPr lang="de-AT" sz="3400" b="1" i="1" dirty="0" err="1"/>
              <a:t>Staff</a:t>
            </a:r>
            <a:r>
              <a:rPr lang="de-AT" sz="3400" b="1" i="1" dirty="0"/>
              <a:t> Week </a:t>
            </a:r>
            <a:r>
              <a:rPr lang="de-AT" sz="3400" dirty="0"/>
              <a:t>– auch möglich, wenn kein bilateraler Vertrag mit der PH vorliegt. </a:t>
            </a:r>
            <a:br>
              <a:rPr lang="de-AT" sz="3400" dirty="0"/>
            </a:br>
            <a:r>
              <a:rPr lang="de-AT" sz="3400" dirty="0"/>
              <a:t/>
            </a:r>
            <a:br>
              <a:rPr lang="de-AT" sz="3400" dirty="0"/>
            </a:br>
            <a:r>
              <a:rPr lang="de-AT" sz="3400" dirty="0"/>
              <a:t>Siehe Link zur IMOTION Plattform und Datenbank: </a:t>
            </a:r>
            <a:r>
              <a:rPr lang="de-AT" sz="3400" dirty="0">
                <a:hlinkClick r:id="rId4"/>
              </a:rPr>
              <a:t>http://staffmobility.eu/staff-week-search</a:t>
            </a:r>
            <a:r>
              <a:rPr lang="de-AT" sz="3400" dirty="0"/>
              <a:t>  </a:t>
            </a:r>
            <a:br>
              <a:rPr lang="de-AT" sz="3400" dirty="0"/>
            </a:br>
            <a:endParaRPr lang="de-AT" sz="3400" dirty="0"/>
          </a:p>
          <a:p>
            <a:pPr>
              <a:buFontTx/>
              <a:buChar char="-"/>
            </a:pPr>
            <a:r>
              <a:rPr lang="de-AT" sz="3400" b="1" i="1" dirty="0"/>
              <a:t>Individuelle Fortbildung </a:t>
            </a:r>
            <a:r>
              <a:rPr lang="de-AT" sz="3400" dirty="0"/>
              <a:t>– nur möglich, </a:t>
            </a:r>
            <a:r>
              <a:rPr lang="de-AT" sz="3400" b="1" dirty="0"/>
              <a:t>wenn ein bilateraler Vertrag mit der PH </a:t>
            </a:r>
            <a:r>
              <a:rPr lang="de-AT" sz="3400" dirty="0"/>
              <a:t>vorhanden ist (Job-Shadowing)</a:t>
            </a:r>
            <a:br>
              <a:rPr lang="de-AT" sz="3400" dirty="0"/>
            </a:br>
            <a:endParaRPr lang="de-AT" sz="3400" dirty="0"/>
          </a:p>
          <a:p>
            <a:pPr>
              <a:buFontTx/>
              <a:buChar char="-"/>
            </a:pPr>
            <a:r>
              <a:rPr lang="de-AT" sz="3400" b="1" i="1" dirty="0"/>
              <a:t>Sprachkurs </a:t>
            </a:r>
            <a:r>
              <a:rPr lang="de-AT" sz="3400" dirty="0"/>
              <a:t>–</a:t>
            </a:r>
            <a:r>
              <a:rPr lang="de-AT" sz="3400" b="1" i="1" dirty="0"/>
              <a:t> </a:t>
            </a:r>
            <a:r>
              <a:rPr lang="de-AT" sz="3400" dirty="0"/>
              <a:t>Es werden ausschließlich </a:t>
            </a:r>
            <a:r>
              <a:rPr lang="de-AT" sz="3400" i="1" u="sng" dirty="0"/>
              <a:t>Englisch-Sprachkurse</a:t>
            </a:r>
            <a:r>
              <a:rPr lang="de-AT" sz="3400" i="1" dirty="0"/>
              <a:t> </a:t>
            </a:r>
            <a:r>
              <a:rPr lang="de-AT" sz="3400" dirty="0"/>
              <a:t>finanziell unterstützt (Nutzen für die PH!)</a:t>
            </a:r>
          </a:p>
          <a:p>
            <a:pPr>
              <a:buFontTx/>
              <a:buChar char="-"/>
            </a:pPr>
            <a:r>
              <a:rPr lang="de-AT" sz="3400" dirty="0"/>
              <a:t>Bei Englisch-Sprachkursen aufgrund des Brexit Orientierung nach Irland (</a:t>
            </a:r>
            <a:r>
              <a:rPr lang="de-AT" sz="3400" dirty="0" smtClean="0"/>
              <a:t>Dublin)</a:t>
            </a:r>
            <a:endParaRPr lang="de-AT" sz="3400" dirty="0"/>
          </a:p>
          <a:p>
            <a:pPr marL="0" indent="0">
              <a:buNone/>
            </a:pPr>
            <a:endParaRPr lang="de-AT" dirty="0"/>
          </a:p>
          <a:p>
            <a:pPr>
              <a:buFontTx/>
              <a:buChar char="-"/>
            </a:pPr>
            <a:endParaRPr lang="de-AT" dirty="0"/>
          </a:p>
          <a:p>
            <a:pPr>
              <a:buFontTx/>
              <a:buChar char="-"/>
            </a:pPr>
            <a:endParaRPr lang="de-AT" dirty="0"/>
          </a:p>
          <a:p>
            <a:pPr>
              <a:buFontTx/>
              <a:buChar char="-"/>
            </a:pPr>
            <a:endParaRPr lang="de-AT" dirty="0"/>
          </a:p>
          <a:p>
            <a:pPr marL="0" indent="0">
              <a:buNone/>
            </a:pPr>
            <a:endParaRPr lang="de-AT" dirty="0"/>
          </a:p>
          <a:p>
            <a:pPr>
              <a:buFontTx/>
              <a:buChar char="-"/>
            </a:pPr>
            <a:endParaRPr lang="de-AT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="" xmlns:a16="http://schemas.microsoft.com/office/drawing/2014/main" id="{5BBB615F-0645-4335-8138-2103C9F0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/>
              <a:t>Internationales Büro_ Bauer, </a:t>
            </a:r>
            <a:r>
              <a:rPr lang="de-AT" dirty="0" err="1" smtClean="0"/>
              <a:t>Höfler_August</a:t>
            </a:r>
            <a:r>
              <a:rPr lang="de-AT" dirty="0" smtClean="0"/>
              <a:t> 2022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="" xmlns:a16="http://schemas.microsoft.com/office/drawing/2014/main" id="{D4248F13-259B-49DF-946E-155B1F7F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00B4-9D8A-4A54-AF3A-68BD7229F922}" type="slidenum">
              <a:rPr lang="de-AT" smtClean="0"/>
              <a:t>4</a:t>
            </a:fld>
            <a:endParaRPr lang="de-AT" dirty="0"/>
          </a:p>
        </p:txBody>
      </p:sp>
      <p:sp>
        <p:nvSpPr>
          <p:cNvPr id="11" name="Pfeil: nach links 10">
            <a:extLst>
              <a:ext uri="{FF2B5EF4-FFF2-40B4-BE49-F238E27FC236}">
                <a16:creationId xmlns="" xmlns:a16="http://schemas.microsoft.com/office/drawing/2014/main" id="{E5418260-363D-40B2-B93C-F0505F3580A9}"/>
              </a:ext>
            </a:extLst>
          </p:cNvPr>
          <p:cNvSpPr/>
          <p:nvPr/>
        </p:nvSpPr>
        <p:spPr>
          <a:xfrm flipV="1">
            <a:off x="5796136" y="3320988"/>
            <a:ext cx="549775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2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51"/>
    </mc:Choice>
    <mc:Fallback xmlns="">
      <p:transition spd="slow" advTm="158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2D71778-2D6E-4B50-A581-1A772AF9A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b="1" dirty="0"/>
              <a:t>Erasmus+ Personalmobilität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D3A6B88C-33F2-47C3-A8F4-F7B1F729F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AT" b="1" dirty="0"/>
              <a:t>Relativ neu: Der kombinierte Aufenthalt</a:t>
            </a:r>
            <a:br>
              <a:rPr lang="de-AT" b="1" dirty="0"/>
            </a:br>
            <a:r>
              <a:rPr lang="de-AT" dirty="0"/>
              <a:t/>
            </a:r>
            <a:br>
              <a:rPr lang="de-AT" dirty="0"/>
            </a:br>
            <a:r>
              <a:rPr lang="de-AT" dirty="0"/>
              <a:t>Es gibt auch die Möglichkeit eines kombinierten Aufenthaltes. D.h. es müssen dann </a:t>
            </a:r>
            <a:r>
              <a:rPr lang="de-AT" b="1" dirty="0"/>
              <a:t>mindestens 4 Stunden unterrichtet </a:t>
            </a:r>
            <a:r>
              <a:rPr lang="de-AT" dirty="0"/>
              <a:t>und zusätzlich noch Aufgaben in der Fortbildung (Anbahnungsgespräche, Forschungsaufträge, Austausch bezüglich Administration, etc.) wahrgenommen werden. Der kombinierte Aufenthalt gilt als </a:t>
            </a:r>
            <a:r>
              <a:rPr lang="de-AT" b="1" dirty="0" err="1"/>
              <a:t>Lehrendenmobilität</a:t>
            </a:r>
            <a:r>
              <a:rPr lang="de-AT" dirty="0"/>
              <a:t>.</a:t>
            </a:r>
            <a:br>
              <a:rPr lang="de-AT" dirty="0"/>
            </a:br>
            <a:endParaRPr lang="de-AT" dirty="0"/>
          </a:p>
          <a:p>
            <a:r>
              <a:rPr lang="de-AT" b="1" dirty="0"/>
              <a:t>Virtuelle Mobilität</a:t>
            </a:r>
            <a:br>
              <a:rPr lang="de-AT" b="1" dirty="0"/>
            </a:br>
            <a:r>
              <a:rPr lang="de-AT" dirty="0"/>
              <a:t/>
            </a:r>
            <a:br>
              <a:rPr lang="de-AT" dirty="0"/>
            </a:br>
            <a:r>
              <a:rPr lang="de-AT" dirty="0"/>
              <a:t>Diese wird finanziell nicht unterstützt, da keine Reisekosten und Aufenthaltskosten anfallen.</a:t>
            </a:r>
            <a:br>
              <a:rPr lang="de-AT" dirty="0"/>
            </a:br>
            <a:endParaRPr lang="de-AT" dirty="0"/>
          </a:p>
          <a:p>
            <a:pPr marL="0" indent="0">
              <a:buNone/>
            </a:pPr>
            <a:endParaRPr lang="de-AT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DACEE596-7EDE-425E-8951-88325F68C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Internationales Büro_ Bauer, Höfler_August 2022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58E80EFB-CA7D-483A-AE68-1304CABC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00B4-9D8A-4A54-AF3A-68BD7229F922}" type="slidenum">
              <a:rPr lang="de-AT" smtClean="0"/>
              <a:t>5</a:t>
            </a:fld>
            <a:endParaRPr lang="de-AT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7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04"/>
    </mc:Choice>
    <mc:Fallback xmlns="">
      <p:transition spd="slow" advTm="50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b="1" dirty="0"/>
              <a:t>Erasmus+ Personalmobilität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AT" sz="3000" b="1" dirty="0"/>
              <a:t>Wichtig! </a:t>
            </a:r>
            <a:r>
              <a:rPr lang="de-AT" sz="3000" dirty="0"/>
              <a:t/>
            </a:r>
            <a:br>
              <a:rPr lang="de-AT" sz="3000" dirty="0"/>
            </a:br>
            <a:endParaRPr lang="de-AT" sz="3000" dirty="0"/>
          </a:p>
          <a:p>
            <a:pPr marL="0" indent="0">
              <a:buNone/>
            </a:pPr>
            <a:r>
              <a:rPr lang="de-AT" sz="3000" dirty="0"/>
              <a:t>Es können maximal 2 Fortbildungskurse (z. B. Sprachkurs, IT-Kurs, etc.) innerhalb von 2 akademischen Jahren konsumiert werden. </a:t>
            </a:r>
          </a:p>
          <a:p>
            <a:pPr marL="0" indent="0">
              <a:buNone/>
            </a:pPr>
            <a:r>
              <a:rPr lang="de-AT" sz="3000" b="1" i="1" dirty="0"/>
              <a:t>Danach</a:t>
            </a:r>
            <a:r>
              <a:rPr lang="de-AT" sz="3000" dirty="0"/>
              <a:t>: Teilnahme an einer International </a:t>
            </a:r>
            <a:r>
              <a:rPr lang="de-AT" sz="3000" dirty="0" err="1" smtClean="0"/>
              <a:t>Week</a:t>
            </a:r>
            <a:r>
              <a:rPr lang="de-AT" sz="3000" dirty="0" smtClean="0"/>
              <a:t> </a:t>
            </a:r>
            <a:r>
              <a:rPr lang="de-AT" sz="3000" dirty="0"/>
              <a:t>oder Durchführung einer </a:t>
            </a:r>
            <a:r>
              <a:rPr lang="de-AT" sz="3000" dirty="0" err="1" smtClean="0"/>
              <a:t>Lehrendenmobilität</a:t>
            </a:r>
            <a:r>
              <a:rPr lang="de-AT" sz="3000" dirty="0" smtClean="0"/>
              <a:t> oder eines individuellen </a:t>
            </a:r>
            <a:r>
              <a:rPr lang="de-AT" sz="3000" dirty="0" err="1" smtClean="0"/>
              <a:t>Staff</a:t>
            </a:r>
            <a:r>
              <a:rPr lang="de-AT" sz="3000" dirty="0" smtClean="0"/>
              <a:t> Trainings</a:t>
            </a:r>
            <a:endParaRPr lang="de-AT" sz="3000" dirty="0"/>
          </a:p>
          <a:p>
            <a:endParaRPr lang="de-AT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="" xmlns:a16="http://schemas.microsoft.com/office/drawing/2014/main" id="{4BBED8AB-8183-4165-BBA1-D6BF0592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319" y="6352560"/>
            <a:ext cx="7673264" cy="365125"/>
          </a:xfrm>
        </p:spPr>
        <p:txBody>
          <a:bodyPr/>
          <a:lstStyle/>
          <a:p>
            <a:r>
              <a:rPr lang="de-AT" smtClean="0"/>
              <a:t>Internationales Büro_ Bauer, Höfler_August 2022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="" xmlns:a16="http://schemas.microsoft.com/office/drawing/2014/main" id="{93501C8F-EE42-43AD-83B1-550F5F9F8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00B4-9D8A-4A54-AF3A-68BD7229F922}" type="slidenum">
              <a:rPr lang="de-AT" smtClean="0"/>
              <a:t>6</a:t>
            </a:fld>
            <a:endParaRPr lang="de-AT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82"/>
    </mc:Choice>
    <mc:Fallback xmlns="">
      <p:transition spd="slow" advTm="50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b="1" dirty="0"/>
              <a:t>Erasmus+ Personalmobilität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AT" b="1" dirty="0"/>
              <a:t>Anmeldeprozedere</a:t>
            </a:r>
          </a:p>
          <a:p>
            <a:pPr>
              <a:buFontTx/>
              <a:buChar char="-"/>
            </a:pPr>
            <a:r>
              <a:rPr lang="de-AT" dirty="0"/>
              <a:t>Interessensbekundung an die jeweilige Institutsleitung/Rektoratsdirektion sowie Einholung der Genehmigung dieser</a:t>
            </a:r>
            <a:br>
              <a:rPr lang="de-AT" dirty="0"/>
            </a:br>
            <a:endParaRPr lang="de-AT" dirty="0"/>
          </a:p>
          <a:p>
            <a:pPr>
              <a:buFontTx/>
              <a:buChar char="-"/>
            </a:pPr>
            <a:r>
              <a:rPr lang="de-AT" i="1" dirty="0"/>
              <a:t>Interessensbekundung</a:t>
            </a:r>
            <a:r>
              <a:rPr lang="de-AT" dirty="0"/>
              <a:t> ad </a:t>
            </a:r>
            <a:r>
              <a:rPr lang="de-AT" dirty="0" smtClean="0"/>
              <a:t>KA131 </a:t>
            </a:r>
            <a:r>
              <a:rPr lang="de-AT" dirty="0"/>
              <a:t>via E-Mail an Birgit Höfler:</a:t>
            </a:r>
            <a:br>
              <a:rPr lang="de-AT" dirty="0"/>
            </a:br>
            <a:r>
              <a:rPr lang="de-AT" dirty="0">
                <a:hlinkClick r:id="rId5"/>
              </a:rPr>
              <a:t>birgit.hoefler@phwien.ac.at</a:t>
            </a:r>
            <a:r>
              <a:rPr lang="de-AT" dirty="0"/>
              <a:t/>
            </a:r>
            <a:br>
              <a:rPr lang="de-AT" dirty="0"/>
            </a:br>
            <a:endParaRPr lang="de-AT" dirty="0"/>
          </a:p>
          <a:p>
            <a:pPr>
              <a:buFontTx/>
              <a:buChar char="-"/>
            </a:pPr>
            <a:r>
              <a:rPr lang="de-AT" dirty="0"/>
              <a:t>Interessensbekundung ad </a:t>
            </a:r>
            <a:r>
              <a:rPr lang="de-AT" dirty="0" smtClean="0"/>
              <a:t>KA171 </a:t>
            </a:r>
            <a:r>
              <a:rPr lang="de-AT" dirty="0"/>
              <a:t>via E-Mail ans Internationale Büro:</a:t>
            </a:r>
            <a:br>
              <a:rPr lang="de-AT" dirty="0"/>
            </a:br>
            <a:r>
              <a:rPr lang="de-AT" u="sng" dirty="0"/>
              <a:t>international.office@phwien.ac.at    </a:t>
            </a:r>
          </a:p>
          <a:p>
            <a:pPr>
              <a:buFontTx/>
              <a:buChar char="-"/>
            </a:pPr>
            <a:endParaRPr lang="de-AT" dirty="0"/>
          </a:p>
          <a:p>
            <a:pPr>
              <a:buFontTx/>
              <a:buChar char="-"/>
            </a:pPr>
            <a:r>
              <a:rPr lang="de-AT" dirty="0"/>
              <a:t>Danach ist es möglich, einen Termin bei Birgit Höfler oder der jeweils zuständigen Person für KA </a:t>
            </a:r>
            <a:r>
              <a:rPr lang="de-AT" dirty="0" smtClean="0"/>
              <a:t>171 </a:t>
            </a:r>
            <a:r>
              <a:rPr lang="de-AT" dirty="0"/>
              <a:t>auszumachen. Bitte </a:t>
            </a:r>
            <a:r>
              <a:rPr lang="de-AT" dirty="0" smtClean="0"/>
              <a:t>Erstkontaktaufnahme </a:t>
            </a:r>
            <a:r>
              <a:rPr lang="de-AT" i="1" dirty="0" smtClean="0"/>
              <a:t>ausschließlich </a:t>
            </a:r>
            <a:r>
              <a:rPr lang="de-AT" i="1" dirty="0"/>
              <a:t>über E-Mail</a:t>
            </a:r>
            <a:r>
              <a:rPr lang="de-AT" dirty="0"/>
              <a:t>.</a:t>
            </a:r>
          </a:p>
          <a:p>
            <a:pPr>
              <a:buFontTx/>
              <a:buChar char="-"/>
            </a:pPr>
            <a:endParaRPr lang="de-AT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="" xmlns:a16="http://schemas.microsoft.com/office/drawing/2014/main" id="{AE5B80C6-2602-41F2-8670-34E2248DD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Internationales Büro_ Bauer, Höfler_August 2022</a:t>
            </a:r>
            <a:endParaRPr lang="de-AT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="" xmlns:a16="http://schemas.microsoft.com/office/drawing/2014/main" id="{38FE6F2E-691A-4F2C-80BB-3798DF1F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00B4-9D8A-4A54-AF3A-68BD7229F922}" type="slidenum">
              <a:rPr lang="de-AT" smtClean="0"/>
              <a:t>7</a:t>
            </a:fld>
            <a:endParaRPr lang="de-A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48"/>
    </mc:Choice>
    <mc:Fallback xmlns="">
      <p:transition spd="slow" advTm="4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4CCF294-E09E-4085-8196-7FF9CC95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b="1" dirty="0"/>
              <a:t>Erasmus+ Personalmobilität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E9E8BCA5-58A8-4179-9F68-7507DC210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/>
          </a:p>
          <a:p>
            <a:pPr marL="0" indent="0" algn="ctr">
              <a:buNone/>
            </a:pPr>
            <a:r>
              <a:rPr lang="de-AT" dirty="0"/>
              <a:t>Danke für dein/Ihr Interesse!</a:t>
            </a:r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0D01A5F8-A3E3-43B1-A7C6-FAACFB79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Internationales Büro_ Bauer, Höfler_August 2022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A68DB3BE-AC14-4C8D-8710-D5F4D602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00B4-9D8A-4A54-AF3A-68BD7229F922}" type="slidenum">
              <a:rPr lang="de-AT" smtClean="0"/>
              <a:t>8</a:t>
            </a:fld>
            <a:endParaRPr lang="de-AT" dirty="0"/>
          </a:p>
        </p:txBody>
      </p:sp>
      <p:pic>
        <p:nvPicPr>
          <p:cNvPr id="16" name="Grafik 15" descr="Reisen mit einfarbiger Füllung">
            <a:extLst>
              <a:ext uri="{FF2B5EF4-FFF2-40B4-BE49-F238E27FC236}">
                <a16:creationId xmlns="" xmlns:a16="http://schemas.microsoft.com/office/drawing/2014/main" id="{20388C7C-7590-44BD-BB22-6533DE0247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11652" y="4093504"/>
            <a:ext cx="1512476" cy="142372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9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2"/>
    </mc:Choice>
    <mc:Fallback xmlns="">
      <p:transition spd="slow" advTm="6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PH-Wien">
  <a:themeElements>
    <a:clrScheme name="PHWien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CC0000"/>
      </a:accent1>
      <a:accent2>
        <a:srgbClr val="FFC1C1"/>
      </a:accent2>
      <a:accent3>
        <a:srgbClr val="FE8484"/>
      </a:accent3>
      <a:accent4>
        <a:srgbClr val="FF4747"/>
      </a:accent4>
      <a:accent5>
        <a:srgbClr val="990000"/>
      </a:accent5>
      <a:accent6>
        <a:srgbClr val="660000"/>
      </a:accent6>
      <a:hlink>
        <a:srgbClr val="000000"/>
      </a:hlink>
      <a:folHlink>
        <a:srgbClr val="000000"/>
      </a:folHlink>
    </a:clrScheme>
    <a:fontScheme name="PH W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aesenationsvorlage_schlicht_1" id="{60709A95-ED13-4DF8-ADB4-14964B3B328E}" vid="{008AA6BB-AE2D-4E57-893D-9B8D044C865D}"/>
    </a:ext>
  </a:extLst>
</a:theme>
</file>

<file path=ppt/theme/theme2.xml><?xml version="1.0" encoding="utf-8"?>
<a:theme xmlns:a="http://schemas.openxmlformats.org/drawingml/2006/main" name="Larissa">
  <a:themeElements>
    <a:clrScheme name="PHWien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CC0000"/>
      </a:accent1>
      <a:accent2>
        <a:srgbClr val="FFC1C1"/>
      </a:accent2>
      <a:accent3>
        <a:srgbClr val="FE8484"/>
      </a:accent3>
      <a:accent4>
        <a:srgbClr val="FF4747"/>
      </a:accent4>
      <a:accent5>
        <a:srgbClr val="990000"/>
      </a:accent5>
      <a:accent6>
        <a:srgbClr val="660000"/>
      </a:accent6>
      <a:hlink>
        <a:srgbClr val="000000"/>
      </a:hlink>
      <a:folHlink>
        <a:srgbClr val="000000"/>
      </a:folHlink>
    </a:clrScheme>
    <a:fontScheme name="PH W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HWien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CC0000"/>
      </a:accent1>
      <a:accent2>
        <a:srgbClr val="FFC1C1"/>
      </a:accent2>
      <a:accent3>
        <a:srgbClr val="FE8484"/>
      </a:accent3>
      <a:accent4>
        <a:srgbClr val="FF4747"/>
      </a:accent4>
      <a:accent5>
        <a:srgbClr val="990000"/>
      </a:accent5>
      <a:accent6>
        <a:srgbClr val="660000"/>
      </a:accent6>
      <a:hlink>
        <a:srgbClr val="000000"/>
      </a:hlink>
      <a:folHlink>
        <a:srgbClr val="000000"/>
      </a:folHlink>
    </a:clrScheme>
    <a:fontScheme name="PH W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cda672-55a9-4723-921e-07d0c93d10f0">
      <Terms xmlns="http://schemas.microsoft.com/office/infopath/2007/PartnerControls"/>
    </lcf76f155ced4ddcb4097134ff3c332f>
    <TaxCatchAll xmlns="2c1e33f2-d07a-430d-819f-aeb258abb93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501FCCAD0408343A630F0E2DB6E47AF" ma:contentTypeVersion="16" ma:contentTypeDescription="Ein neues Dokument erstellen." ma:contentTypeScope="" ma:versionID="d40924243584c8b464800a74d08ae2cb">
  <xsd:schema xmlns:xsd="http://www.w3.org/2001/XMLSchema" xmlns:xs="http://www.w3.org/2001/XMLSchema" xmlns:p="http://schemas.microsoft.com/office/2006/metadata/properties" xmlns:ns2="d1cda672-55a9-4723-921e-07d0c93d10f0" xmlns:ns3="2c1e33f2-d07a-430d-819f-aeb258abb938" targetNamespace="http://schemas.microsoft.com/office/2006/metadata/properties" ma:root="true" ma:fieldsID="eefe9b3c61aea0fc7d35c663c789dd9e" ns2:_="" ns3:_="">
    <xsd:import namespace="d1cda672-55a9-4723-921e-07d0c93d10f0"/>
    <xsd:import namespace="2c1e33f2-d07a-430d-819f-aeb258abb9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cda672-55a9-4723-921e-07d0c93d10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c31edfc6-33d0-4c3a-99fc-dbda7518e3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e33f2-d07a-430d-819f-aeb258abb93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625c8b-54a9-442a-bfae-ac6766d87e38}" ma:internalName="TaxCatchAll" ma:showField="CatchAllData" ma:web="2c1e33f2-d07a-430d-819f-aeb258abb9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4352B7-3C06-4D15-84C1-14073673504A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B2F60E5-7AA2-46D8-9247-64927358DE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B464A4-7D93-44AF-8359-50557A633ACF}"/>
</file>

<file path=docProps/app.xml><?xml version="1.0" encoding="utf-8"?>
<Properties xmlns="http://schemas.openxmlformats.org/officeDocument/2006/extended-properties" xmlns:vt="http://schemas.openxmlformats.org/officeDocument/2006/docPropsVTypes">
  <Template>PHW_Vorlage_Praesentation_Balken_links-3</Template>
  <TotalTime>0</TotalTime>
  <Words>264</Words>
  <Application>Microsoft Office PowerPoint</Application>
  <PresentationFormat>Bildschirmpräsentation (4:3)</PresentationFormat>
  <Paragraphs>91</Paragraphs>
  <Slides>8</Slides>
  <Notes>6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0" baseType="lpstr">
      <vt:lpstr>Arial</vt:lpstr>
      <vt:lpstr>PH-Wien</vt:lpstr>
      <vt:lpstr> Erasmus+ Mobilitätsprojekte-Personalmobilität -  Staff Mobility for Teaching/Training 2022/23 KA131 KA171  Herzlich willkommen! </vt:lpstr>
      <vt:lpstr>Erasmus+ Personalmobilität</vt:lpstr>
      <vt:lpstr>Erasmus+ Personalmobilität</vt:lpstr>
      <vt:lpstr>Erasmus+ Personalmobilität</vt:lpstr>
      <vt:lpstr>Erasmus+ Personalmobilität</vt:lpstr>
      <vt:lpstr>Erasmus+ Personalmobilität</vt:lpstr>
      <vt:lpstr>Erasmus+ Personalmobilität</vt:lpstr>
      <vt:lpstr>Erasmus+ Personalmobilität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Hoefler, Birgit</dc:creator>
  <cp:lastModifiedBy>Birgit</cp:lastModifiedBy>
  <cp:revision>77</cp:revision>
  <cp:lastPrinted>2019-03-06T12:24:48Z</cp:lastPrinted>
  <dcterms:created xsi:type="dcterms:W3CDTF">2017-04-07T09:21:35Z</dcterms:created>
  <dcterms:modified xsi:type="dcterms:W3CDTF">2022-08-15T10:00:54Z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0x0101004BF7E411B2B0E540B1C53441791B16E7</vt:lpwstr>
  </property>
</Properties>
</file>